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1"/>
  </p:notesMasterIdLst>
  <p:handoutMasterIdLst>
    <p:handoutMasterId r:id="rId22"/>
  </p:handoutMasterIdLst>
  <p:sldIdLst>
    <p:sldId id="256" r:id="rId2"/>
    <p:sldId id="395" r:id="rId3"/>
    <p:sldId id="396" r:id="rId4"/>
    <p:sldId id="335" r:id="rId5"/>
    <p:sldId id="342" r:id="rId6"/>
    <p:sldId id="343" r:id="rId7"/>
    <p:sldId id="338" r:id="rId8"/>
    <p:sldId id="383" r:id="rId9"/>
    <p:sldId id="394" r:id="rId10"/>
    <p:sldId id="389" r:id="rId11"/>
    <p:sldId id="388" r:id="rId12"/>
    <p:sldId id="386" r:id="rId13"/>
    <p:sldId id="382" r:id="rId14"/>
    <p:sldId id="391" r:id="rId15"/>
    <p:sldId id="390" r:id="rId16"/>
    <p:sldId id="345" r:id="rId17"/>
    <p:sldId id="392" r:id="rId18"/>
    <p:sldId id="393" r:id="rId19"/>
    <p:sldId id="347" r:id="rId20"/>
  </p:sldIdLst>
  <p:sldSz cx="9144000" cy="6858000" type="letter"/>
  <p:notesSz cx="6858000" cy="9117013"/>
  <p:kinsoku lang="ja-JP" invalStChars="、。，．・：；？！゛゜ヽヾゝゞ々ー’”）〕］｝〉》」』】°‰′″℃￠％ぁぃぅぇぉっゃゅょゎァィゥェォッャュョヮヵヶ!%),.:;?]}｡｣､･ｧｨｩｪｫｬｭｮｯｰﾞﾟ" invalEndChars="‘“（〔［｛〈《「『【￥＄$([\{｢￡"/>
  <p:defaultTextStyle>
    <a:defPPr>
      <a:defRPr lang="en-US"/>
    </a:defPPr>
    <a:lvl1pPr algn="l" rtl="0" fontAlgn="base">
      <a:spcBef>
        <a:spcPct val="0"/>
      </a:spcBef>
      <a:spcAft>
        <a:spcPct val="0"/>
      </a:spcAft>
      <a:defRPr b="1" kern="1200">
        <a:solidFill>
          <a:schemeClr val="tx1"/>
        </a:solidFill>
        <a:latin typeface="Arial" pitchFamily="34" charset="0"/>
        <a:ea typeface="+mn-ea"/>
        <a:cs typeface="Arial" pitchFamily="34" charset="0"/>
      </a:defRPr>
    </a:lvl1pPr>
    <a:lvl2pPr marL="457200" algn="l" rtl="0" fontAlgn="base">
      <a:spcBef>
        <a:spcPct val="0"/>
      </a:spcBef>
      <a:spcAft>
        <a:spcPct val="0"/>
      </a:spcAft>
      <a:defRPr b="1" kern="1200">
        <a:solidFill>
          <a:schemeClr val="tx1"/>
        </a:solidFill>
        <a:latin typeface="Arial" pitchFamily="34" charset="0"/>
        <a:ea typeface="+mn-ea"/>
        <a:cs typeface="Arial" pitchFamily="34" charset="0"/>
      </a:defRPr>
    </a:lvl2pPr>
    <a:lvl3pPr marL="914400" algn="l" rtl="0" fontAlgn="base">
      <a:spcBef>
        <a:spcPct val="0"/>
      </a:spcBef>
      <a:spcAft>
        <a:spcPct val="0"/>
      </a:spcAft>
      <a:defRPr b="1"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b="1"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b="1" kern="1200">
        <a:solidFill>
          <a:schemeClr val="tx1"/>
        </a:solidFill>
        <a:latin typeface="Arial" pitchFamily="34" charset="0"/>
        <a:ea typeface="+mn-ea"/>
        <a:cs typeface="Arial" pitchFamily="34" charset="0"/>
      </a:defRPr>
    </a:lvl5pPr>
    <a:lvl6pPr marL="2286000" algn="l" defTabSz="914400" rtl="0" eaLnBrk="1" latinLnBrk="0" hangingPunct="1">
      <a:defRPr b="1" kern="1200">
        <a:solidFill>
          <a:schemeClr val="tx1"/>
        </a:solidFill>
        <a:latin typeface="Arial" pitchFamily="34" charset="0"/>
        <a:ea typeface="+mn-ea"/>
        <a:cs typeface="Arial" pitchFamily="34" charset="0"/>
      </a:defRPr>
    </a:lvl6pPr>
    <a:lvl7pPr marL="2743200" algn="l" defTabSz="914400" rtl="0" eaLnBrk="1" latinLnBrk="0" hangingPunct="1">
      <a:defRPr b="1" kern="1200">
        <a:solidFill>
          <a:schemeClr val="tx1"/>
        </a:solidFill>
        <a:latin typeface="Arial" pitchFamily="34" charset="0"/>
        <a:ea typeface="+mn-ea"/>
        <a:cs typeface="Arial" pitchFamily="34" charset="0"/>
      </a:defRPr>
    </a:lvl7pPr>
    <a:lvl8pPr marL="3200400" algn="l" defTabSz="914400" rtl="0" eaLnBrk="1" latinLnBrk="0" hangingPunct="1">
      <a:defRPr b="1" kern="1200">
        <a:solidFill>
          <a:schemeClr val="tx1"/>
        </a:solidFill>
        <a:latin typeface="Arial" pitchFamily="34" charset="0"/>
        <a:ea typeface="+mn-ea"/>
        <a:cs typeface="Arial" pitchFamily="34" charset="0"/>
      </a:defRPr>
    </a:lvl8pPr>
    <a:lvl9pPr marL="3657600" algn="l" defTabSz="914400" rtl="0" eaLnBrk="1" latinLnBrk="0" hangingPunct="1">
      <a:defRPr b="1"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5050"/>
    <a:srgbClr val="FF00FF"/>
    <a:srgbClr val="000066"/>
    <a:srgbClr val="CC0000"/>
    <a:srgbClr val="000000"/>
    <a:srgbClr val="FF9900"/>
    <a:srgbClr val="000099"/>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60"/>
  </p:normalViewPr>
  <p:slideViewPr>
    <p:cSldViewPr>
      <p:cViewPr>
        <p:scale>
          <a:sx n="70" d="100"/>
          <a:sy n="70" d="100"/>
        </p:scale>
        <p:origin x="-1984" y="-392"/>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44" d="100"/>
          <a:sy n="44" d="100"/>
        </p:scale>
        <p:origin x="-1382" y="-62"/>
      </p:cViewPr>
      <p:guideLst>
        <p:guide orient="horz" pos="2871"/>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notesMaster" Target="notesMasters/notesMaster1.xml"/><Relationship Id="rId22" Type="http://schemas.openxmlformats.org/officeDocument/2006/relationships/handoutMaster" Target="handoutMasters/handoutMaster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3051175" y="8685213"/>
            <a:ext cx="757238" cy="252412"/>
          </a:xfrm>
          <a:prstGeom prst="rect">
            <a:avLst/>
          </a:prstGeom>
          <a:noFill/>
          <a:ln w="12700">
            <a:noFill/>
            <a:miter lim="800000"/>
            <a:headEnd/>
            <a:tailEnd/>
          </a:ln>
          <a:effectLst/>
        </p:spPr>
        <p:txBody>
          <a:bodyPr wrap="none" lIns="87312" tIns="44450" rIns="87312" bIns="44450">
            <a:spAutoFit/>
          </a:bodyPr>
          <a:lstStyle/>
          <a:p>
            <a:pPr algn="ctr" defTabSz="868363" eaLnBrk="0" hangingPunct="0">
              <a:lnSpc>
                <a:spcPct val="90000"/>
              </a:lnSpc>
              <a:defRPr/>
            </a:pPr>
            <a:r>
              <a:rPr lang="en-US" sz="1200" b="0" dirty="0">
                <a:cs typeface="+mn-cs"/>
              </a:rPr>
              <a:t>Page </a:t>
            </a:r>
            <a:fld id="{6EA6543F-E3FB-4E6D-9DE4-EDD898D8917B}" type="slidenum">
              <a:rPr lang="en-US" sz="1200" b="0">
                <a:cs typeface="+mn-cs"/>
              </a:rPr>
              <a:pPr algn="ctr" defTabSz="868363" eaLnBrk="0" hangingPunct="0">
                <a:lnSpc>
                  <a:spcPct val="90000"/>
                </a:lnSpc>
                <a:defRPr/>
              </a:pPr>
              <a:t>‹#›</a:t>
            </a:fld>
            <a:endParaRPr lang="en-US" sz="1200" b="0" dirty="0">
              <a:cs typeface="+mn-cs"/>
            </a:endParaRPr>
          </a:p>
        </p:txBody>
      </p:sp>
    </p:spTree>
    <p:extLst>
      <p:ext uri="{BB962C8B-B14F-4D97-AF65-F5344CB8AC3E}">
        <p14:creationId xmlns:p14="http://schemas.microsoft.com/office/powerpoint/2010/main" val="7517226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ChangeArrowheads="1"/>
          </p:cNvSpPr>
          <p:nvPr/>
        </p:nvSpPr>
        <p:spPr bwMode="auto">
          <a:xfrm>
            <a:off x="3051175" y="8685213"/>
            <a:ext cx="757238" cy="252412"/>
          </a:xfrm>
          <a:prstGeom prst="rect">
            <a:avLst/>
          </a:prstGeom>
          <a:noFill/>
          <a:ln w="12700">
            <a:noFill/>
            <a:miter lim="800000"/>
            <a:headEnd/>
            <a:tailEnd/>
          </a:ln>
          <a:effectLst/>
        </p:spPr>
        <p:txBody>
          <a:bodyPr wrap="none" lIns="87312" tIns="44450" rIns="87312" bIns="44450">
            <a:spAutoFit/>
          </a:bodyPr>
          <a:lstStyle/>
          <a:p>
            <a:pPr algn="ctr" defTabSz="868363" eaLnBrk="0" hangingPunct="0">
              <a:lnSpc>
                <a:spcPct val="90000"/>
              </a:lnSpc>
              <a:defRPr/>
            </a:pPr>
            <a:r>
              <a:rPr lang="en-US" sz="1200" b="0" dirty="0">
                <a:cs typeface="+mn-cs"/>
              </a:rPr>
              <a:t>Page </a:t>
            </a:r>
            <a:fld id="{ADAB4562-273B-4C1D-8DB5-7E308C22116D}" type="slidenum">
              <a:rPr lang="en-US" sz="1200" b="0">
                <a:cs typeface="+mn-cs"/>
              </a:rPr>
              <a:pPr algn="ctr" defTabSz="868363" eaLnBrk="0" hangingPunct="0">
                <a:lnSpc>
                  <a:spcPct val="90000"/>
                </a:lnSpc>
                <a:defRPr/>
              </a:pPr>
              <a:t>‹#›</a:t>
            </a:fld>
            <a:endParaRPr lang="en-US" sz="1200" b="0" dirty="0">
              <a:cs typeface="+mn-cs"/>
            </a:endParaRPr>
          </a:p>
        </p:txBody>
      </p:sp>
      <p:sp>
        <p:nvSpPr>
          <p:cNvPr id="29699" name="Rectangle 3"/>
          <p:cNvSpPr>
            <a:spLocks noGrp="1" noRot="1" noChangeAspect="1" noChangeArrowheads="1" noTextEdit="1"/>
          </p:cNvSpPr>
          <p:nvPr>
            <p:ph type="sldImg" idx="2"/>
          </p:nvPr>
        </p:nvSpPr>
        <p:spPr bwMode="auto">
          <a:xfrm>
            <a:off x="1158875" y="690563"/>
            <a:ext cx="4540250" cy="3405187"/>
          </a:xfrm>
          <a:prstGeom prst="rect">
            <a:avLst/>
          </a:prstGeom>
          <a:noFill/>
          <a:ln w="12700">
            <a:solidFill>
              <a:schemeClr val="tx1"/>
            </a:solidFill>
            <a:miter lim="800000"/>
            <a:headEnd/>
            <a:tailEnd/>
          </a:ln>
        </p:spPr>
      </p:sp>
      <p:sp>
        <p:nvSpPr>
          <p:cNvPr id="2052" name="Rectangle 4"/>
          <p:cNvSpPr>
            <a:spLocks noGrp="1" noChangeArrowheads="1"/>
          </p:cNvSpPr>
          <p:nvPr>
            <p:ph type="body" sz="quarter" idx="3"/>
          </p:nvPr>
        </p:nvSpPr>
        <p:spPr bwMode="auto">
          <a:xfrm>
            <a:off x="914400" y="4330700"/>
            <a:ext cx="5029200" cy="41021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noProof="0" smtClean="0"/>
              <a:t>Body Text</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Tree>
    <p:extLst>
      <p:ext uri="{BB962C8B-B14F-4D97-AF65-F5344CB8AC3E}">
        <p14:creationId xmlns:p14="http://schemas.microsoft.com/office/powerpoint/2010/main" val="842254994"/>
      </p:ext>
    </p:extLst>
  </p:cSld>
  <p:clrMap bg1="lt1" tx1="dk1" bg2="lt2" tx2="dk2" accent1="accent1" accent2="accent2" accent3="accent3" accent4="accent4" accent5="accent5" accent6="accent6" hlink="hlink" folHlink="folHlink"/>
  <p:notesStyle>
    <a:lvl1pPr algn="l" rtl="0" eaLnBrk="0" fontAlgn="base" hangingPunct="0">
      <a:lnSpc>
        <a:spcPct val="90000"/>
      </a:lnSpc>
      <a:spcBef>
        <a:spcPct val="40000"/>
      </a:spcBef>
      <a:spcAft>
        <a:spcPct val="0"/>
      </a:spcAft>
      <a:defRPr sz="1200" kern="1200">
        <a:solidFill>
          <a:schemeClr val="tx1"/>
        </a:solidFill>
        <a:latin typeface="Arial" pitchFamily="34" charset="0"/>
        <a:ea typeface="+mn-ea"/>
        <a:cs typeface="+mn-cs"/>
      </a:defRPr>
    </a:lvl1pPr>
    <a:lvl2pPr marL="457200" algn="l" rtl="0" eaLnBrk="0" fontAlgn="base" hangingPunct="0">
      <a:lnSpc>
        <a:spcPct val="90000"/>
      </a:lnSpc>
      <a:spcBef>
        <a:spcPct val="40000"/>
      </a:spcBef>
      <a:spcAft>
        <a:spcPct val="0"/>
      </a:spcAft>
      <a:defRPr sz="1200" kern="1200">
        <a:solidFill>
          <a:schemeClr val="tx1"/>
        </a:solidFill>
        <a:latin typeface="Arial" pitchFamily="34" charset="0"/>
        <a:ea typeface="+mn-ea"/>
        <a:cs typeface="+mn-cs"/>
      </a:defRPr>
    </a:lvl2pPr>
    <a:lvl3pPr marL="914400" algn="l" rtl="0" eaLnBrk="0" fontAlgn="base" hangingPunct="0">
      <a:lnSpc>
        <a:spcPct val="90000"/>
      </a:lnSpc>
      <a:spcBef>
        <a:spcPct val="40000"/>
      </a:spcBef>
      <a:spcAft>
        <a:spcPct val="0"/>
      </a:spcAft>
      <a:defRPr sz="1200" kern="1200">
        <a:solidFill>
          <a:schemeClr val="tx1"/>
        </a:solidFill>
        <a:latin typeface="Arial" pitchFamily="34" charset="0"/>
        <a:ea typeface="+mn-ea"/>
        <a:cs typeface="+mn-cs"/>
      </a:defRPr>
    </a:lvl3pPr>
    <a:lvl4pPr marL="1371600" algn="l" rtl="0" eaLnBrk="0" fontAlgn="base" hangingPunct="0">
      <a:lnSpc>
        <a:spcPct val="90000"/>
      </a:lnSpc>
      <a:spcBef>
        <a:spcPct val="40000"/>
      </a:spcBef>
      <a:spcAft>
        <a:spcPct val="0"/>
      </a:spcAft>
      <a:defRPr sz="1200" kern="1200">
        <a:solidFill>
          <a:schemeClr val="tx1"/>
        </a:solidFill>
        <a:latin typeface="Arial" pitchFamily="34" charset="0"/>
        <a:ea typeface="+mn-ea"/>
        <a:cs typeface="+mn-cs"/>
      </a:defRPr>
    </a:lvl4pPr>
    <a:lvl5pPr marL="1828800" algn="l" rtl="0" eaLnBrk="0" fontAlgn="base" hangingPunct="0">
      <a:lnSpc>
        <a:spcPct val="90000"/>
      </a:lnSpc>
      <a:spcBef>
        <a:spcPct val="4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a:noFill/>
          <a:ln w="9525"/>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xfrm>
            <a:off x="1150938" y="684213"/>
            <a:ext cx="4557712" cy="3417887"/>
          </a:xfrm>
          <a:ln/>
        </p:spPr>
      </p:sp>
      <p:sp>
        <p:nvSpPr>
          <p:cNvPr id="36867" name="Rectangle 3"/>
          <p:cNvSpPr>
            <a:spLocks noGrp="1" noChangeArrowheads="1"/>
          </p:cNvSpPr>
          <p:nvPr>
            <p:ph type="body" idx="1"/>
          </p:nvPr>
        </p:nvSpPr>
        <p:spPr>
          <a:xfrm>
            <a:off x="685800" y="4330935"/>
            <a:ext cx="5486400" cy="4102577"/>
          </a:xfrm>
          <a:noFill/>
          <a:ln w="9525"/>
        </p:spPr>
        <p:txBody>
          <a:bodyPr/>
          <a:lstStyle/>
          <a:p>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4294967295"/>
          </p:nvPr>
        </p:nvSpPr>
        <p:spPr bwMode="auto">
          <a:xfrm>
            <a:off x="3884613" y="8659813"/>
            <a:ext cx="2971800" cy="455612"/>
          </a:xfrm>
          <a:prstGeom prst="rect">
            <a:avLst/>
          </a:prstGeom>
          <a:noFill/>
          <a:ln>
            <a:miter lim="800000"/>
            <a:headEnd/>
            <a:tailEnd/>
          </a:ln>
        </p:spPr>
        <p:txBody>
          <a:bodyPr/>
          <a:lstStyle/>
          <a:p>
            <a:fld id="{91009879-32B1-4289-A865-A72A842851D7}" type="slidenum">
              <a:rPr lang="en-US"/>
              <a:pPr/>
              <a:t>13</a:t>
            </a:fld>
            <a:endParaRPr lang="en-US"/>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w="9525"/>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TextEdit="1"/>
          </p:cNvSpPr>
          <p:nvPr>
            <p:ph type="sldImg"/>
          </p:nvPr>
        </p:nvSpPr>
        <p:spPr>
          <a:ln/>
        </p:spPr>
      </p:sp>
      <p:sp>
        <p:nvSpPr>
          <p:cNvPr id="38915" name="Rectangle 3"/>
          <p:cNvSpPr>
            <a:spLocks noGrp="1"/>
          </p:cNvSpPr>
          <p:nvPr>
            <p:ph type="body" idx="1"/>
          </p:nvPr>
        </p:nvSpPr>
        <p:spPr>
          <a:noFill/>
          <a:ln w="9525"/>
        </p:spPr>
        <p:txBody>
          <a:bodyPr/>
          <a:lstStyle/>
          <a:p>
            <a:endParaRPr lang="en-US" smtClean="0">
              <a:latin typeface="Segoe"/>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txBox="1">
            <a:spLocks noGrp="1" noChangeArrowheads="1"/>
          </p:cNvSpPr>
          <p:nvPr/>
        </p:nvSpPr>
        <p:spPr bwMode="auto">
          <a:xfrm>
            <a:off x="3884613" y="8659814"/>
            <a:ext cx="2971800" cy="455612"/>
          </a:xfrm>
          <a:prstGeom prst="rect">
            <a:avLst/>
          </a:prstGeom>
          <a:noFill/>
          <a:ln w="9525">
            <a:noFill/>
            <a:miter lim="800000"/>
            <a:headEnd/>
            <a:tailEnd/>
          </a:ln>
        </p:spPr>
        <p:txBody>
          <a:bodyPr lIns="91433" tIns="45716" rIns="91433" bIns="45716" anchor="b"/>
          <a:lstStyle/>
          <a:p>
            <a:pPr algn="r"/>
            <a:fld id="{5AAEA87F-3CFD-416B-A12D-1F76056DF36C}" type="slidenum">
              <a:rPr lang="en-US" sz="1200" b="0"/>
              <a:pPr algn="r"/>
              <a:t>17</a:t>
            </a:fld>
            <a:endParaRPr lang="en-US" sz="1200" b="0" dirty="0"/>
          </a:p>
        </p:txBody>
      </p:sp>
      <p:sp>
        <p:nvSpPr>
          <p:cNvPr id="41987" name="Rectangle 2"/>
          <p:cNvSpPr>
            <a:spLocks noGrp="1" noRot="1" noChangeAspect="1" noChangeArrowheads="1" noTextEdit="1"/>
          </p:cNvSpPr>
          <p:nvPr>
            <p:ph type="sldImg"/>
          </p:nvPr>
        </p:nvSpPr>
        <p:spPr>
          <a:xfrm>
            <a:off x="1150938" y="684213"/>
            <a:ext cx="4556125" cy="3417887"/>
          </a:xfrm>
          <a:ln/>
        </p:spPr>
      </p:sp>
      <p:sp>
        <p:nvSpPr>
          <p:cNvPr id="41988" name="Rectangle 3"/>
          <p:cNvSpPr>
            <a:spLocks noGrp="1" noChangeArrowheads="1"/>
          </p:cNvSpPr>
          <p:nvPr>
            <p:ph type="body" idx="1"/>
          </p:nvPr>
        </p:nvSpPr>
        <p:spPr>
          <a:xfrm>
            <a:off x="685800" y="4330701"/>
            <a:ext cx="5486400" cy="4102100"/>
          </a:xfrm>
          <a:noFill/>
          <a:ln w="9525"/>
        </p:spPr>
        <p:txBody>
          <a:bodyPr lIns="91433" tIns="45716" rIns="91433" bIns="45716"/>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txBox="1">
            <a:spLocks noGrp="1" noChangeArrowheads="1"/>
          </p:cNvSpPr>
          <p:nvPr/>
        </p:nvSpPr>
        <p:spPr bwMode="auto">
          <a:xfrm>
            <a:off x="3884613" y="8659814"/>
            <a:ext cx="2971800" cy="455612"/>
          </a:xfrm>
          <a:prstGeom prst="rect">
            <a:avLst/>
          </a:prstGeom>
          <a:noFill/>
          <a:ln w="9525">
            <a:noFill/>
            <a:miter lim="800000"/>
            <a:headEnd/>
            <a:tailEnd/>
          </a:ln>
        </p:spPr>
        <p:txBody>
          <a:bodyPr lIns="91433" tIns="45716" rIns="91433" bIns="45716" anchor="b"/>
          <a:lstStyle/>
          <a:p>
            <a:pPr algn="r"/>
            <a:fld id="{F2C85605-D00D-4AFA-A178-245E12C804D6}" type="slidenum">
              <a:rPr lang="en-US" sz="1200" b="0"/>
              <a:pPr algn="r"/>
              <a:t>18</a:t>
            </a:fld>
            <a:endParaRPr lang="en-US" sz="1200" b="0" dirty="0"/>
          </a:p>
        </p:txBody>
      </p:sp>
      <p:sp>
        <p:nvSpPr>
          <p:cNvPr id="43011" name="Rectangle 2"/>
          <p:cNvSpPr>
            <a:spLocks noGrp="1" noRot="1" noChangeAspect="1" noChangeArrowheads="1" noTextEdit="1"/>
          </p:cNvSpPr>
          <p:nvPr>
            <p:ph type="sldImg"/>
          </p:nvPr>
        </p:nvSpPr>
        <p:spPr>
          <a:xfrm>
            <a:off x="1150938" y="684213"/>
            <a:ext cx="4556125" cy="3417887"/>
          </a:xfrm>
          <a:ln/>
        </p:spPr>
      </p:sp>
      <p:sp>
        <p:nvSpPr>
          <p:cNvPr id="43012" name="Rectangle 3"/>
          <p:cNvSpPr>
            <a:spLocks noGrp="1" noChangeArrowheads="1"/>
          </p:cNvSpPr>
          <p:nvPr>
            <p:ph type="body" idx="1"/>
          </p:nvPr>
        </p:nvSpPr>
        <p:spPr>
          <a:xfrm>
            <a:off x="685800" y="4330701"/>
            <a:ext cx="5486400" cy="4102100"/>
          </a:xfrm>
          <a:noFill/>
          <a:ln w="9525"/>
        </p:spPr>
        <p:txBody>
          <a:bodyPr lIns="91433" tIns="45716" rIns="91433" bIns="45716"/>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ChangeArrowheads="1" noTextEdit="1"/>
          </p:cNvSpPr>
          <p:nvPr>
            <p:ph type="sldImg"/>
          </p:nvPr>
        </p:nvSpPr>
        <p:spPr>
          <a:xfrm>
            <a:off x="1150938" y="684213"/>
            <a:ext cx="4557712" cy="3417887"/>
          </a:xfrm>
          <a:ln/>
        </p:spPr>
      </p:sp>
      <p:sp>
        <p:nvSpPr>
          <p:cNvPr id="39939" name="Rectangle 3"/>
          <p:cNvSpPr>
            <a:spLocks noGrp="1" noChangeArrowheads="1"/>
          </p:cNvSpPr>
          <p:nvPr>
            <p:ph type="body" idx="1"/>
          </p:nvPr>
        </p:nvSpPr>
        <p:spPr>
          <a:noFill/>
          <a:ln w="9525"/>
        </p:spPr>
        <p:txBody>
          <a:bodyPr/>
          <a:lstStyle/>
          <a:p>
            <a:pPr>
              <a:spcBef>
                <a:spcPct val="0"/>
              </a:spcBef>
            </a:pPr>
            <a:endParaRPr lang="en-US" smtClean="0">
              <a:latin typeface="Segoe"/>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body" idx="1"/>
          </p:nvPr>
        </p:nvSpPr>
        <p:spPr>
          <a:noFill/>
          <a:ln w="9525"/>
        </p:spPr>
        <p:txBody>
          <a:bodyPr/>
          <a:lstStyle/>
          <a:p>
            <a:endParaRPr lang="en-US" smtClean="0"/>
          </a:p>
        </p:txBody>
      </p:sp>
      <p:sp>
        <p:nvSpPr>
          <p:cNvPr id="31747" name="Rectangle 3"/>
          <p:cNvSpPr>
            <a:spLocks noGrp="1" noRot="1" noChangeAspect="1" noChangeArrowheads="1" noTextEdit="1"/>
          </p:cNvSpPr>
          <p:nvPr>
            <p:ph type="sldImg"/>
          </p:nvPr>
        </p:nvSpPr>
        <p:spPr>
          <a:ln cap="flat"/>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a:ln/>
        </p:spPr>
      </p:sp>
      <p:sp>
        <p:nvSpPr>
          <p:cNvPr id="32771" name="Rectangle 3"/>
          <p:cNvSpPr>
            <a:spLocks noGrp="1" noChangeArrowheads="1"/>
          </p:cNvSpPr>
          <p:nvPr>
            <p:ph type="body" idx="1"/>
          </p:nvPr>
        </p:nvSpPr>
        <p:spPr>
          <a:xfrm>
            <a:off x="914400" y="4329113"/>
            <a:ext cx="5029200" cy="4103687"/>
          </a:xfrm>
          <a:noFill/>
          <a:ln w="9525"/>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xfrm>
            <a:off x="1150938" y="684213"/>
            <a:ext cx="4557712" cy="3417887"/>
          </a:xfrm>
          <a:ln/>
        </p:spPr>
      </p:sp>
      <p:sp>
        <p:nvSpPr>
          <p:cNvPr id="33795" name="Rectangle 3"/>
          <p:cNvSpPr>
            <a:spLocks noGrp="1" noChangeArrowheads="1"/>
          </p:cNvSpPr>
          <p:nvPr>
            <p:ph type="body" idx="1"/>
          </p:nvPr>
        </p:nvSpPr>
        <p:spPr>
          <a:xfrm>
            <a:off x="685800" y="4330700"/>
            <a:ext cx="5486400" cy="4102100"/>
          </a:xfrm>
          <a:noFill/>
          <a:ln w="9525"/>
        </p:spPr>
        <p:txBody>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xfrm>
            <a:off x="1150938" y="684213"/>
            <a:ext cx="4557712" cy="3417887"/>
          </a:xfrm>
          <a:ln/>
        </p:spPr>
      </p:sp>
      <p:sp>
        <p:nvSpPr>
          <p:cNvPr id="34819" name="Rectangle 3"/>
          <p:cNvSpPr>
            <a:spLocks noGrp="1" noChangeArrowheads="1"/>
          </p:cNvSpPr>
          <p:nvPr>
            <p:ph type="body" idx="1"/>
          </p:nvPr>
        </p:nvSpPr>
        <p:spPr>
          <a:noFill/>
          <a:ln w="9525"/>
        </p:spPr>
        <p:txBody>
          <a:bodyPr/>
          <a:lstStyle/>
          <a:p>
            <a:pPr>
              <a:spcBef>
                <a:spcPct val="0"/>
              </a:spcBef>
            </a:pPr>
            <a:endParaRPr lang="en-US" smtClean="0">
              <a:latin typeface="Segoe"/>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a:noFill/>
          <a:ln w="9525"/>
        </p:spPr>
        <p:txBody>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
        <p:nvSpPr>
          <p:cNvPr id="5" name="Title 4"/>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0"/>
          </p:nvPr>
        </p:nvSpPr>
        <p:spPr>
          <a:xfrm rot="10800000" flipV="1">
            <a:off x="2116138" y="6096000"/>
            <a:ext cx="4879975" cy="381000"/>
          </a:xfrm>
        </p:spPr>
        <p:txBody>
          <a:bodyPr/>
          <a:lstStyle>
            <a:lvl1pPr>
              <a:defRPr/>
            </a:lvl1pPr>
          </a:lstStyle>
          <a:p>
            <a:pPr>
              <a:defRPr/>
            </a:pP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62700" y="304800"/>
            <a:ext cx="1790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90600" y="304800"/>
            <a:ext cx="5219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1628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990600" y="1981200"/>
            <a:ext cx="7162800" cy="4114800"/>
          </a:xfrm>
        </p:spPr>
        <p:txBody>
          <a:bodyPr/>
          <a:lstStyle/>
          <a:p>
            <a:pPr lvl="0"/>
            <a:endParaRPr lang="en-US" noProof="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hartAndTx" preserve="1">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162800" cy="1143000"/>
          </a:xfrm>
        </p:spPr>
        <p:txBody>
          <a:bodyPr/>
          <a:lstStyle/>
          <a:p>
            <a:r>
              <a:rPr lang="en-US" smtClean="0"/>
              <a:t>Click to edit Master title style</a:t>
            </a:r>
            <a:endParaRPr lang="en-US"/>
          </a:p>
        </p:txBody>
      </p:sp>
      <p:sp>
        <p:nvSpPr>
          <p:cNvPr id="3" name="Chart Placeholder 2"/>
          <p:cNvSpPr>
            <a:spLocks noGrp="1"/>
          </p:cNvSpPr>
          <p:nvPr>
            <p:ph type="chart" sz="half" idx="1"/>
          </p:nvPr>
        </p:nvSpPr>
        <p:spPr>
          <a:xfrm>
            <a:off x="990600" y="1981200"/>
            <a:ext cx="3505200" cy="4114800"/>
          </a:xfrm>
        </p:spPr>
        <p:txBody>
          <a:bodyPr/>
          <a:lstStyle/>
          <a:p>
            <a:pPr lvl="0"/>
            <a:endParaRPr lang="en-US" noProof="0" dirty="0"/>
          </a:p>
        </p:txBody>
      </p:sp>
      <p:sp>
        <p:nvSpPr>
          <p:cNvPr id="4" name="Text Placeholder 3"/>
          <p:cNvSpPr>
            <a:spLocks noGrp="1"/>
          </p:cNvSpPr>
          <p:nvPr>
            <p:ph type="body" sz="half" idx="2"/>
          </p:nvPr>
        </p:nvSpPr>
        <p:spPr>
          <a:xfrm>
            <a:off x="4648200" y="1981200"/>
            <a:ext cx="35052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a:xfrm>
            <a:off x="2667000" y="6356350"/>
            <a:ext cx="2895600" cy="501650"/>
          </a:xfrm>
        </p:spPr>
        <p:txBody>
          <a:bodyPr/>
          <a:lstStyle>
            <a:lvl1pPr>
              <a:defRPr/>
            </a:lvl1pPr>
          </a:lstStyle>
          <a:p>
            <a:pPr>
              <a:defRPr/>
            </a:pP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4" name="Rectangle 4"/>
          <p:cNvSpPr>
            <a:spLocks noChangeArrowheads="1"/>
          </p:cNvSpPr>
          <p:nvPr/>
        </p:nvSpPr>
        <p:spPr bwMode="auto">
          <a:xfrm>
            <a:off x="457200" y="6553200"/>
            <a:ext cx="8077200" cy="228600"/>
          </a:xfrm>
          <a:prstGeom prst="rect">
            <a:avLst/>
          </a:prstGeom>
          <a:solidFill>
            <a:srgbClr val="800000">
              <a:alpha val="70000"/>
            </a:srgbClr>
          </a:solidFill>
          <a:ln w="12700">
            <a:noFill/>
            <a:miter lim="800000"/>
            <a:headEnd/>
            <a:tailEnd/>
          </a:ln>
          <a:effectLst/>
        </p:spPr>
        <p:txBody>
          <a:bodyPr wrap="none" anchor="ctr"/>
          <a:lstStyle/>
          <a:p>
            <a:pPr eaLnBrk="0" hangingPunct="0">
              <a:defRPr/>
            </a:pPr>
            <a:endParaRPr lang="en-US" dirty="0">
              <a:cs typeface="+mn-cs"/>
            </a:endParaRPr>
          </a:p>
        </p:txBody>
      </p:sp>
      <p:sp>
        <p:nvSpPr>
          <p:cNvPr id="5" name="Rectangle 5"/>
          <p:cNvSpPr>
            <a:spLocks noChangeArrowheads="1"/>
          </p:cNvSpPr>
          <p:nvPr/>
        </p:nvSpPr>
        <p:spPr bwMode="auto">
          <a:xfrm>
            <a:off x="1144588" y="6516688"/>
            <a:ext cx="6931025" cy="304800"/>
          </a:xfrm>
          <a:prstGeom prst="rect">
            <a:avLst/>
          </a:prstGeom>
          <a:noFill/>
          <a:ln w="12700">
            <a:noFill/>
            <a:miter lim="800000"/>
            <a:headEnd/>
            <a:tailEnd/>
          </a:ln>
          <a:effectLst/>
        </p:spPr>
        <p:txBody>
          <a:bodyPr lIns="90488" tIns="44450" rIns="90488" bIns="44450" anchor="ctr">
            <a:spAutoFit/>
          </a:bodyPr>
          <a:lstStyle/>
          <a:p>
            <a:pPr eaLnBrk="0" hangingPunct="0">
              <a:defRPr/>
            </a:pPr>
            <a:r>
              <a:rPr lang="en-US" sz="1400" dirty="0"/>
              <a:t>© Copyright </a:t>
            </a:r>
            <a:r>
              <a:rPr lang="en-US" sz="1400" dirty="0" smtClean="0"/>
              <a:t>2010 Tony </a:t>
            </a:r>
            <a:r>
              <a:rPr lang="en-US" sz="1400" dirty="0"/>
              <a:t>Wagner, Harvard University</a:t>
            </a:r>
          </a:p>
        </p:txBody>
      </p:sp>
      <p:sp>
        <p:nvSpPr>
          <p:cNvPr id="6" name="Rectangle 6"/>
          <p:cNvSpPr>
            <a:spLocks noChangeArrowheads="1"/>
          </p:cNvSpPr>
          <p:nvPr/>
        </p:nvSpPr>
        <p:spPr bwMode="auto">
          <a:xfrm>
            <a:off x="7620000" y="6629400"/>
            <a:ext cx="533400" cy="76200"/>
          </a:xfrm>
          <a:prstGeom prst="rect">
            <a:avLst/>
          </a:prstGeom>
          <a:noFill/>
          <a:ln w="12700">
            <a:noFill/>
            <a:miter lim="800000"/>
            <a:headEnd/>
            <a:tailEnd/>
          </a:ln>
          <a:effectLst/>
        </p:spPr>
        <p:txBody>
          <a:bodyPr wrap="none" lIns="90488" tIns="44450" rIns="90488" bIns="44450" anchor="ctr"/>
          <a:lstStyle/>
          <a:p>
            <a:pPr algn="ctr" eaLnBrk="0" hangingPunct="0">
              <a:defRPr/>
            </a:pPr>
            <a:fld id="{C113871D-BDB2-4755-93F8-45D3E0403E72}" type="slidenum">
              <a:rPr lang="en-US" sz="1400">
                <a:cs typeface="+mn-cs"/>
              </a:rPr>
              <a:pPr algn="ctr" eaLnBrk="0" hangingPunct="0">
                <a:defRPr/>
              </a:pPr>
              <a:t>‹#›</a:t>
            </a:fld>
            <a:endParaRPr lang="en-US" sz="1400" dirty="0">
              <a:cs typeface="+mn-cs"/>
            </a:endParaRPr>
          </a:p>
        </p:txBody>
      </p:sp>
      <p:sp>
        <p:nvSpPr>
          <p:cNvPr id="7" name="Rectangle 7"/>
          <p:cNvSpPr>
            <a:spLocks noChangeArrowheads="1"/>
          </p:cNvSpPr>
          <p:nvPr/>
        </p:nvSpPr>
        <p:spPr bwMode="auto">
          <a:xfrm>
            <a:off x="457200" y="1219200"/>
            <a:ext cx="8077200" cy="228600"/>
          </a:xfrm>
          <a:prstGeom prst="rect">
            <a:avLst/>
          </a:prstGeom>
          <a:solidFill>
            <a:srgbClr val="800000">
              <a:alpha val="70000"/>
            </a:srgbClr>
          </a:solidFill>
          <a:ln w="12700">
            <a:noFill/>
            <a:miter lim="800000"/>
            <a:headEnd/>
            <a:tailEnd/>
          </a:ln>
          <a:effectLst/>
        </p:spPr>
        <p:txBody>
          <a:bodyPr wrap="none" anchor="ctr"/>
          <a:lstStyle/>
          <a:p>
            <a:pPr eaLnBrk="0" hangingPunct="0">
              <a:defRPr/>
            </a:pPr>
            <a:endParaRPr lang="en-US" dirty="0">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90600" y="1981200"/>
            <a:ext cx="35052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5052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90600" y="304800"/>
            <a:ext cx="7162800" cy="1143000"/>
          </a:xfrm>
          <a:prstGeom prst="rect">
            <a:avLst/>
          </a:prstGeom>
          <a:noFill/>
          <a:ln w="12700">
            <a:noFill/>
            <a:miter lim="800000"/>
            <a:headEnd/>
            <a:tailEnd/>
          </a:ln>
        </p:spPr>
        <p:txBody>
          <a:bodyPr vert="horz" wrap="square" lIns="90488" tIns="44450" rIns="90488" bIns="44450" numCol="1" anchor="ctr" anchorCtr="0" compatLnSpc="1">
            <a:prstTxWarp prst="textNoShape">
              <a:avLst/>
            </a:prstTxWarp>
          </a:bodyPr>
          <a:lstStyle/>
          <a:p>
            <a:pPr lvl="0"/>
            <a:r>
              <a:rPr lang="en-US" smtClean="0"/>
              <a:t>Slide Title</a:t>
            </a:r>
          </a:p>
        </p:txBody>
      </p:sp>
      <p:sp>
        <p:nvSpPr>
          <p:cNvPr id="1027" name="Rectangle 3"/>
          <p:cNvSpPr>
            <a:spLocks noGrp="1" noChangeArrowheads="1"/>
          </p:cNvSpPr>
          <p:nvPr>
            <p:ph type="body" idx="1"/>
          </p:nvPr>
        </p:nvSpPr>
        <p:spPr bwMode="auto">
          <a:xfrm>
            <a:off x="990600" y="1981200"/>
            <a:ext cx="7162800" cy="4114800"/>
          </a:xfrm>
          <a:prstGeom prst="rect">
            <a:avLst/>
          </a:prstGeom>
          <a:noFill/>
          <a:ln w="12700">
            <a:noFill/>
            <a:miter lim="800000"/>
            <a:headEnd/>
            <a:tailEnd/>
          </a:ln>
        </p:spPr>
        <p:txBody>
          <a:bodyPr vert="horz" wrap="square" lIns="90488" tIns="44450" rIns="90488" bIns="44450" numCol="1" anchor="t" anchorCtr="0" compatLnSpc="1">
            <a:prstTxWarp prst="textNoShape">
              <a:avLst/>
            </a:prstTxWarp>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ChangeArrowheads="1"/>
          </p:cNvSpPr>
          <p:nvPr/>
        </p:nvSpPr>
        <p:spPr bwMode="auto">
          <a:xfrm>
            <a:off x="457200" y="6553200"/>
            <a:ext cx="8077200" cy="228600"/>
          </a:xfrm>
          <a:prstGeom prst="rect">
            <a:avLst/>
          </a:prstGeom>
          <a:solidFill>
            <a:srgbClr val="800000">
              <a:alpha val="70000"/>
            </a:srgbClr>
          </a:solidFill>
          <a:ln w="12700">
            <a:noFill/>
            <a:miter lim="800000"/>
            <a:headEnd/>
            <a:tailEnd/>
          </a:ln>
          <a:effectLst/>
        </p:spPr>
        <p:txBody>
          <a:bodyPr wrap="none" anchor="ctr"/>
          <a:lstStyle/>
          <a:p>
            <a:pPr eaLnBrk="0" hangingPunct="0">
              <a:defRPr/>
            </a:pPr>
            <a:endParaRPr lang="en-US" dirty="0">
              <a:cs typeface="+mn-cs"/>
            </a:endParaRPr>
          </a:p>
        </p:txBody>
      </p:sp>
      <p:sp>
        <p:nvSpPr>
          <p:cNvPr id="1029" name="Rectangle 5"/>
          <p:cNvSpPr>
            <a:spLocks noChangeArrowheads="1"/>
          </p:cNvSpPr>
          <p:nvPr/>
        </p:nvSpPr>
        <p:spPr bwMode="auto">
          <a:xfrm>
            <a:off x="1144588" y="6516688"/>
            <a:ext cx="6931025" cy="304800"/>
          </a:xfrm>
          <a:prstGeom prst="rect">
            <a:avLst/>
          </a:prstGeom>
          <a:noFill/>
          <a:ln w="12700">
            <a:noFill/>
            <a:miter lim="800000"/>
            <a:headEnd/>
            <a:tailEnd/>
          </a:ln>
          <a:effectLst/>
        </p:spPr>
        <p:txBody>
          <a:bodyPr lIns="90488" tIns="44450" rIns="90488" bIns="44450" anchor="ctr">
            <a:spAutoFit/>
          </a:bodyPr>
          <a:lstStyle/>
          <a:p>
            <a:pPr eaLnBrk="0" hangingPunct="0">
              <a:defRPr/>
            </a:pPr>
            <a:r>
              <a:rPr lang="en-US" sz="1400" dirty="0">
                <a:cs typeface="+mn-cs"/>
              </a:rPr>
              <a:t>© Copyright 2009 Tony Wagner , Harvard University</a:t>
            </a:r>
          </a:p>
        </p:txBody>
      </p:sp>
      <p:sp>
        <p:nvSpPr>
          <p:cNvPr id="1030" name="Rectangle 6"/>
          <p:cNvSpPr>
            <a:spLocks noChangeArrowheads="1"/>
          </p:cNvSpPr>
          <p:nvPr/>
        </p:nvSpPr>
        <p:spPr bwMode="auto">
          <a:xfrm>
            <a:off x="7620000" y="6629400"/>
            <a:ext cx="533400" cy="76200"/>
          </a:xfrm>
          <a:prstGeom prst="rect">
            <a:avLst/>
          </a:prstGeom>
          <a:noFill/>
          <a:ln w="12700">
            <a:noFill/>
            <a:miter lim="800000"/>
            <a:headEnd/>
            <a:tailEnd/>
          </a:ln>
          <a:effectLst/>
        </p:spPr>
        <p:txBody>
          <a:bodyPr wrap="none" lIns="90488" tIns="44450" rIns="90488" bIns="44450" anchor="ctr"/>
          <a:lstStyle/>
          <a:p>
            <a:pPr algn="ctr" eaLnBrk="0" hangingPunct="0">
              <a:defRPr/>
            </a:pPr>
            <a:fld id="{89D45CDC-6A95-4EE9-B015-197CFD830537}" type="slidenum">
              <a:rPr lang="en-US" sz="1400">
                <a:cs typeface="+mn-cs"/>
              </a:rPr>
              <a:pPr algn="ctr" eaLnBrk="0" hangingPunct="0">
                <a:defRPr/>
              </a:pPr>
              <a:t>‹#›</a:t>
            </a:fld>
            <a:endParaRPr lang="en-US" sz="1400" dirty="0">
              <a:cs typeface="+mn-cs"/>
            </a:endParaRPr>
          </a:p>
        </p:txBody>
      </p:sp>
      <p:sp>
        <p:nvSpPr>
          <p:cNvPr id="1031" name="Rectangle 7"/>
          <p:cNvSpPr>
            <a:spLocks noChangeArrowheads="1"/>
          </p:cNvSpPr>
          <p:nvPr/>
        </p:nvSpPr>
        <p:spPr bwMode="auto">
          <a:xfrm>
            <a:off x="457200" y="1219200"/>
            <a:ext cx="8077200" cy="228600"/>
          </a:xfrm>
          <a:prstGeom prst="rect">
            <a:avLst/>
          </a:prstGeom>
          <a:solidFill>
            <a:srgbClr val="800000">
              <a:alpha val="70000"/>
            </a:srgbClr>
          </a:solidFill>
          <a:ln w="12700">
            <a:noFill/>
            <a:miter lim="800000"/>
            <a:headEnd/>
            <a:tailEnd/>
          </a:ln>
          <a:effectLst/>
        </p:spPr>
        <p:txBody>
          <a:bodyPr wrap="none" anchor="ctr"/>
          <a:lstStyle/>
          <a:p>
            <a:pPr eaLnBrk="0" hangingPunct="0">
              <a:defRPr/>
            </a:pPr>
            <a:endParaRPr lang="en-US" dirty="0">
              <a:cs typeface="+mn-cs"/>
            </a:endParaRPr>
          </a:p>
        </p:txBody>
      </p:sp>
      <p:sp>
        <p:nvSpPr>
          <p:cNvPr id="8" name="Footer Placeholder 7"/>
          <p:cNvSpPr>
            <a:spLocks noGrp="1"/>
          </p:cNvSpPr>
          <p:nvPr>
            <p:ph type="ftr" sz="quarter" idx="3"/>
          </p:nvPr>
        </p:nvSpPr>
        <p:spPr>
          <a:xfrm>
            <a:off x="1143000" y="6356350"/>
            <a:ext cx="4876800" cy="730250"/>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US" dirty="0"/>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 id="2147483816" r:id="rId12"/>
    <p:sldLayoutId id="2147483817" r:id="rId13"/>
  </p:sldLayoutIdLst>
  <p:timing>
    <p:tnLst>
      <p:par>
        <p:cTn xmlns:p14="http://schemas.microsoft.com/office/powerpoint/2010/main" id="1" dur="indefinite" restart="never" nodeType="tmRoot"/>
      </p:par>
    </p:tnLst>
  </p:timing>
  <p:txStyles>
    <p:titleStyle>
      <a:lvl1pPr algn="ctr" rtl="0" eaLnBrk="0" fontAlgn="base" hangingPunct="0">
        <a:lnSpc>
          <a:spcPct val="90000"/>
        </a:lnSpc>
        <a:spcBef>
          <a:spcPct val="0"/>
        </a:spcBef>
        <a:spcAft>
          <a:spcPct val="0"/>
        </a:spcAft>
        <a:defRPr sz="2800" b="1">
          <a:solidFill>
            <a:schemeClr val="tx2"/>
          </a:solidFill>
          <a:latin typeface="+mj-lt"/>
          <a:ea typeface="+mj-ea"/>
          <a:cs typeface="+mj-cs"/>
        </a:defRPr>
      </a:lvl1pPr>
      <a:lvl2pPr algn="ctr" rtl="0" eaLnBrk="0" fontAlgn="base" hangingPunct="0">
        <a:lnSpc>
          <a:spcPct val="90000"/>
        </a:lnSpc>
        <a:spcBef>
          <a:spcPct val="0"/>
        </a:spcBef>
        <a:spcAft>
          <a:spcPct val="0"/>
        </a:spcAft>
        <a:defRPr sz="2800" b="1">
          <a:solidFill>
            <a:schemeClr val="tx2"/>
          </a:solidFill>
          <a:latin typeface="Arial" pitchFamily="34" charset="0"/>
        </a:defRPr>
      </a:lvl2pPr>
      <a:lvl3pPr algn="ctr" rtl="0" eaLnBrk="0" fontAlgn="base" hangingPunct="0">
        <a:lnSpc>
          <a:spcPct val="90000"/>
        </a:lnSpc>
        <a:spcBef>
          <a:spcPct val="0"/>
        </a:spcBef>
        <a:spcAft>
          <a:spcPct val="0"/>
        </a:spcAft>
        <a:defRPr sz="2800" b="1">
          <a:solidFill>
            <a:schemeClr val="tx2"/>
          </a:solidFill>
          <a:latin typeface="Arial" pitchFamily="34" charset="0"/>
        </a:defRPr>
      </a:lvl3pPr>
      <a:lvl4pPr algn="ctr" rtl="0" eaLnBrk="0" fontAlgn="base" hangingPunct="0">
        <a:lnSpc>
          <a:spcPct val="90000"/>
        </a:lnSpc>
        <a:spcBef>
          <a:spcPct val="0"/>
        </a:spcBef>
        <a:spcAft>
          <a:spcPct val="0"/>
        </a:spcAft>
        <a:defRPr sz="2800" b="1">
          <a:solidFill>
            <a:schemeClr val="tx2"/>
          </a:solidFill>
          <a:latin typeface="Arial" pitchFamily="34" charset="0"/>
        </a:defRPr>
      </a:lvl4pPr>
      <a:lvl5pPr algn="ctr" rtl="0" eaLnBrk="0" fontAlgn="base" hangingPunct="0">
        <a:lnSpc>
          <a:spcPct val="90000"/>
        </a:lnSpc>
        <a:spcBef>
          <a:spcPct val="0"/>
        </a:spcBef>
        <a:spcAft>
          <a:spcPct val="0"/>
        </a:spcAft>
        <a:defRPr sz="2800" b="1">
          <a:solidFill>
            <a:schemeClr val="tx2"/>
          </a:solidFill>
          <a:latin typeface="Arial" pitchFamily="34" charset="0"/>
        </a:defRPr>
      </a:lvl5pPr>
      <a:lvl6pPr marL="457200" algn="ctr" rtl="0" eaLnBrk="0" fontAlgn="base" hangingPunct="0">
        <a:lnSpc>
          <a:spcPct val="90000"/>
        </a:lnSpc>
        <a:spcBef>
          <a:spcPct val="0"/>
        </a:spcBef>
        <a:spcAft>
          <a:spcPct val="0"/>
        </a:spcAft>
        <a:defRPr sz="2800" b="1">
          <a:solidFill>
            <a:schemeClr val="tx2"/>
          </a:solidFill>
          <a:latin typeface="Arial" pitchFamily="34" charset="0"/>
        </a:defRPr>
      </a:lvl6pPr>
      <a:lvl7pPr marL="914400" algn="ctr" rtl="0" eaLnBrk="0" fontAlgn="base" hangingPunct="0">
        <a:lnSpc>
          <a:spcPct val="90000"/>
        </a:lnSpc>
        <a:spcBef>
          <a:spcPct val="0"/>
        </a:spcBef>
        <a:spcAft>
          <a:spcPct val="0"/>
        </a:spcAft>
        <a:defRPr sz="2800" b="1">
          <a:solidFill>
            <a:schemeClr val="tx2"/>
          </a:solidFill>
          <a:latin typeface="Arial" pitchFamily="34" charset="0"/>
        </a:defRPr>
      </a:lvl7pPr>
      <a:lvl8pPr marL="1371600" algn="ctr" rtl="0" eaLnBrk="0" fontAlgn="base" hangingPunct="0">
        <a:lnSpc>
          <a:spcPct val="90000"/>
        </a:lnSpc>
        <a:spcBef>
          <a:spcPct val="0"/>
        </a:spcBef>
        <a:spcAft>
          <a:spcPct val="0"/>
        </a:spcAft>
        <a:defRPr sz="2800" b="1">
          <a:solidFill>
            <a:schemeClr val="tx2"/>
          </a:solidFill>
          <a:latin typeface="Arial" pitchFamily="34" charset="0"/>
        </a:defRPr>
      </a:lvl8pPr>
      <a:lvl9pPr marL="1828800" algn="ctr" rtl="0" eaLnBrk="0" fontAlgn="base" hangingPunct="0">
        <a:lnSpc>
          <a:spcPct val="90000"/>
        </a:lnSpc>
        <a:spcBef>
          <a:spcPct val="0"/>
        </a:spcBef>
        <a:spcAft>
          <a:spcPct val="0"/>
        </a:spcAft>
        <a:defRPr sz="2800" b="1">
          <a:solidFill>
            <a:schemeClr val="tx2"/>
          </a:solidFill>
          <a:latin typeface="Arial" pitchFamily="34" charset="0"/>
        </a:defRPr>
      </a:lvl9pPr>
    </p:titleStyle>
    <p:bodyStyle>
      <a:lvl1pPr marL="285750" indent="-285750" algn="l" rtl="0" eaLnBrk="0" fontAlgn="base" hangingPunct="0">
        <a:lnSpc>
          <a:spcPct val="90000"/>
        </a:lnSpc>
        <a:spcBef>
          <a:spcPct val="30000"/>
        </a:spcBef>
        <a:spcAft>
          <a:spcPct val="20000"/>
        </a:spcAft>
        <a:buSzPct val="100000"/>
        <a:buChar char="•"/>
        <a:defRPr sz="2000" b="1">
          <a:solidFill>
            <a:schemeClr val="tx1"/>
          </a:solidFill>
          <a:latin typeface="+mn-lt"/>
          <a:ea typeface="+mn-ea"/>
          <a:cs typeface="+mn-cs"/>
        </a:defRPr>
      </a:lvl1pPr>
      <a:lvl2pPr marL="685800" indent="-228600" algn="l" rtl="0" eaLnBrk="0" fontAlgn="base" hangingPunct="0">
        <a:lnSpc>
          <a:spcPct val="90000"/>
        </a:lnSpc>
        <a:spcBef>
          <a:spcPct val="30000"/>
        </a:spcBef>
        <a:spcAft>
          <a:spcPct val="0"/>
        </a:spcAft>
        <a:buSzPct val="100000"/>
        <a:buChar char="–"/>
        <a:defRPr b="1">
          <a:solidFill>
            <a:schemeClr val="tx1"/>
          </a:solidFill>
          <a:latin typeface="+mn-lt"/>
        </a:defRPr>
      </a:lvl2pPr>
      <a:lvl3pPr marL="1143000" indent="-228600" algn="l" rtl="0" eaLnBrk="0" fontAlgn="base" hangingPunct="0">
        <a:lnSpc>
          <a:spcPct val="90000"/>
        </a:lnSpc>
        <a:spcBef>
          <a:spcPct val="30000"/>
        </a:spcBef>
        <a:spcAft>
          <a:spcPct val="0"/>
        </a:spcAft>
        <a:buSzPct val="100000"/>
        <a:buChar char="•"/>
        <a:defRPr sz="1600" b="1">
          <a:solidFill>
            <a:schemeClr val="tx1"/>
          </a:solidFill>
          <a:latin typeface="+mn-lt"/>
        </a:defRPr>
      </a:lvl3pPr>
      <a:lvl4pPr marL="1543050" indent="-171450" algn="l" rtl="0" eaLnBrk="0" fontAlgn="base" hangingPunct="0">
        <a:lnSpc>
          <a:spcPct val="90000"/>
        </a:lnSpc>
        <a:spcBef>
          <a:spcPct val="30000"/>
        </a:spcBef>
        <a:spcAft>
          <a:spcPct val="0"/>
        </a:spcAft>
        <a:buSzPct val="100000"/>
        <a:buChar char="–"/>
        <a:defRPr sz="1400" b="1">
          <a:solidFill>
            <a:schemeClr val="tx1"/>
          </a:solidFill>
          <a:latin typeface="+mn-lt"/>
        </a:defRPr>
      </a:lvl4pPr>
      <a:lvl5pPr marL="2000250" indent="-171450" algn="l" rtl="0" eaLnBrk="0" fontAlgn="base" hangingPunct="0">
        <a:lnSpc>
          <a:spcPct val="90000"/>
        </a:lnSpc>
        <a:spcBef>
          <a:spcPct val="30000"/>
        </a:spcBef>
        <a:spcAft>
          <a:spcPct val="0"/>
        </a:spcAft>
        <a:buSzPct val="100000"/>
        <a:buChar char="–"/>
        <a:defRPr sz="1400" b="1">
          <a:solidFill>
            <a:schemeClr val="tx1"/>
          </a:solidFill>
          <a:latin typeface="+mn-lt"/>
        </a:defRPr>
      </a:lvl5pPr>
      <a:lvl6pPr marL="2457450" indent="-171450" algn="l" rtl="0" eaLnBrk="0" fontAlgn="base" hangingPunct="0">
        <a:lnSpc>
          <a:spcPct val="90000"/>
        </a:lnSpc>
        <a:spcBef>
          <a:spcPct val="30000"/>
        </a:spcBef>
        <a:spcAft>
          <a:spcPct val="0"/>
        </a:spcAft>
        <a:buSzPct val="100000"/>
        <a:buChar char="–"/>
        <a:defRPr sz="1400" b="1">
          <a:solidFill>
            <a:schemeClr val="tx1"/>
          </a:solidFill>
          <a:latin typeface="+mn-lt"/>
        </a:defRPr>
      </a:lvl6pPr>
      <a:lvl7pPr marL="2914650" indent="-171450" algn="l" rtl="0" eaLnBrk="0" fontAlgn="base" hangingPunct="0">
        <a:lnSpc>
          <a:spcPct val="90000"/>
        </a:lnSpc>
        <a:spcBef>
          <a:spcPct val="30000"/>
        </a:spcBef>
        <a:spcAft>
          <a:spcPct val="0"/>
        </a:spcAft>
        <a:buSzPct val="100000"/>
        <a:buChar char="–"/>
        <a:defRPr sz="1400" b="1">
          <a:solidFill>
            <a:schemeClr val="tx1"/>
          </a:solidFill>
          <a:latin typeface="+mn-lt"/>
        </a:defRPr>
      </a:lvl7pPr>
      <a:lvl8pPr marL="3371850" indent="-171450" algn="l" rtl="0" eaLnBrk="0" fontAlgn="base" hangingPunct="0">
        <a:lnSpc>
          <a:spcPct val="90000"/>
        </a:lnSpc>
        <a:spcBef>
          <a:spcPct val="30000"/>
        </a:spcBef>
        <a:spcAft>
          <a:spcPct val="0"/>
        </a:spcAft>
        <a:buSzPct val="100000"/>
        <a:buChar char="–"/>
        <a:defRPr sz="1400" b="1">
          <a:solidFill>
            <a:schemeClr val="tx1"/>
          </a:solidFill>
          <a:latin typeface="+mn-lt"/>
        </a:defRPr>
      </a:lvl8pPr>
      <a:lvl9pPr marL="3829050" indent="-171450" algn="l" rtl="0" eaLnBrk="0" fontAlgn="base" hangingPunct="0">
        <a:lnSpc>
          <a:spcPct val="90000"/>
        </a:lnSpc>
        <a:spcBef>
          <a:spcPct val="30000"/>
        </a:spcBef>
        <a:spcAft>
          <a:spcPct val="0"/>
        </a:spcAft>
        <a:buSzPct val="100000"/>
        <a:buChar char="–"/>
        <a:defRPr sz="14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tony_wagner@harvard.edu" TargetMode="External"/><Relationship Id="rId4" Type="http://schemas.openxmlformats.org/officeDocument/2006/relationships/hyperlink" Target="http://www.gse.harvard.edu/clg" TargetMode="External"/><Relationship Id="rId5" Type="http://schemas.openxmlformats.org/officeDocument/2006/relationships/hyperlink" Target="http://www.schoolchange.org/" TargetMode="External"/><Relationship Id="rId6"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hyperlink" Target="http://www.missionhillschool.org/"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hyperlink" Target="http://www.cae.org/"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hyperlink" Target="http://www.schoolchange.org/"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www.cae.org/content/pro_collegework.htm" TargetMode="External"/><Relationship Id="rId4" Type="http://schemas.openxmlformats.org/officeDocument/2006/relationships/hyperlink" Target="http://www.oecd.org/dataoecd/25/12/34009000.pdf" TargetMode="External"/><Relationship Id="rId5" Type="http://schemas.openxmlformats.org/officeDocument/2006/relationships/hyperlink" Target="http://www.pisa.oecd.org/" TargetMode="External"/><Relationship Id="rId6" Type="http://schemas.openxmlformats.org/officeDocument/2006/relationships/hyperlink" Target="http://www.ets.org/iskills" TargetMode="External"/><Relationship Id="rId7" Type="http://schemas.openxmlformats.org/officeDocument/2006/relationships/hyperlink" Target="http://www.gatesfoundation.org/nr/downloads/ed/researchevaluation/CollegeReadinessPaper.pdf" TargetMode="External"/><Relationship Id="rId8" Type="http://schemas.openxmlformats.org/officeDocument/2006/relationships/hyperlink" Target="http://studentclearinghouse.org/highschools/default.htm" TargetMode="External"/><Relationship Id="rId1" Type="http://schemas.openxmlformats.org/officeDocument/2006/relationships/slideLayout" Target="../slideLayouts/slideLayout6.xml"/><Relationship Id="rId2" Type="http://schemas.openxmlformats.org/officeDocument/2006/relationships/notesSlide" Target="../notesSlides/notesSlide16.xml"/></Relationships>
</file>

<file path=ppt/slides/_rels/slide18.xml.rels><?xml version="1.0" encoding="UTF-8" standalone="yes"?>
<Relationships xmlns="http://schemas.openxmlformats.org/package/2006/relationships"><Relationship Id="rId11" Type="http://schemas.openxmlformats.org/officeDocument/2006/relationships/hyperlink" Target="http://performanceassessment.org/index.html" TargetMode="External"/><Relationship Id="rId12" Type="http://schemas.openxmlformats.org/officeDocument/2006/relationships/hyperlink" Target="http://grover.concordia.ca/epearl/en/epearl.php" TargetMode="External"/><Relationship Id="rId1" Type="http://schemas.openxmlformats.org/officeDocument/2006/relationships/slideLayout" Target="../slideLayouts/slideLayout6.xml"/><Relationship Id="rId2" Type="http://schemas.openxmlformats.org/officeDocument/2006/relationships/notesSlide" Target="../notesSlides/notesSlide17.xml"/><Relationship Id="rId3" Type="http://schemas.openxmlformats.org/officeDocument/2006/relationships/hyperlink" Target="http://www.hightechhigh.org/" TargetMode="External"/><Relationship Id="rId4" Type="http://schemas.openxmlformats.org/officeDocument/2006/relationships/hyperlink" Target="http://www.essentialschools.org/" TargetMode="External"/><Relationship Id="rId5" Type="http://schemas.openxmlformats.org/officeDocument/2006/relationships/hyperlink" Target="http://www.parker.org/" TargetMode="External"/><Relationship Id="rId6" Type="http://schemas.openxmlformats.org/officeDocument/2006/relationships/hyperlink" Target="http://www.missionhillschool.org/" TargetMode="External"/><Relationship Id="rId7" Type="http://schemas.openxmlformats.org/officeDocument/2006/relationships/hyperlink" Target="http://www.cfsd16.org/public/_century/centMain.aspx" TargetMode="External"/><Relationship Id="rId8" Type="http://schemas.openxmlformats.org/officeDocument/2006/relationships/hyperlink" Target="http://www.vbschools.com/compass" TargetMode="External"/><Relationship Id="rId9" Type="http://schemas.openxmlformats.org/officeDocument/2006/relationships/hyperlink" Target="http://www.2mminutes.com/index.html" TargetMode="External"/><Relationship Id="rId10" Type="http://schemas.openxmlformats.org/officeDocument/2006/relationships/hyperlink" Target="http://21stcenturyskills.org/"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8.xml"/><Relationship Id="rId3" Type="http://schemas.openxmlformats.org/officeDocument/2006/relationships/image" Target="../media/image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hyperlink" Target="http://www.generaleducation.fas.harvard.edu/icb/icb.do"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685800" y="361950"/>
            <a:ext cx="7772400" cy="800100"/>
          </a:xfrm>
        </p:spPr>
        <p:txBody>
          <a:bodyPr/>
          <a:lstStyle/>
          <a:p>
            <a:r>
              <a:rPr lang="en-US" dirty="0" smtClean="0"/>
              <a:t>The Global Achievement Gap</a:t>
            </a:r>
          </a:p>
        </p:txBody>
      </p:sp>
      <p:sp>
        <p:nvSpPr>
          <p:cNvPr id="15363" name="Rectangle 3"/>
          <p:cNvSpPr>
            <a:spLocks noGrp="1" noChangeArrowheads="1"/>
          </p:cNvSpPr>
          <p:nvPr>
            <p:ph type="subTitle" idx="1"/>
          </p:nvPr>
        </p:nvSpPr>
        <p:spPr>
          <a:xfrm>
            <a:off x="1371600" y="1600200"/>
            <a:ext cx="6477000" cy="4648200"/>
          </a:xfrm>
        </p:spPr>
        <p:txBody>
          <a:bodyPr/>
          <a:lstStyle/>
          <a:p>
            <a:pPr marL="285750" indent="-285750">
              <a:lnSpc>
                <a:spcPct val="80000"/>
              </a:lnSpc>
            </a:pPr>
            <a:endParaRPr lang="en-US" sz="2400" smtClean="0"/>
          </a:p>
          <a:p>
            <a:pPr marL="285750" indent="-285750">
              <a:lnSpc>
                <a:spcPct val="75000"/>
              </a:lnSpc>
              <a:spcBef>
                <a:spcPct val="20000"/>
              </a:spcBef>
            </a:pPr>
            <a:endParaRPr lang="en-US" sz="2400" smtClean="0"/>
          </a:p>
          <a:p>
            <a:pPr marL="285750" indent="-285750">
              <a:lnSpc>
                <a:spcPct val="75000"/>
              </a:lnSpc>
              <a:spcBef>
                <a:spcPct val="20000"/>
              </a:spcBef>
            </a:pPr>
            <a:endParaRPr lang="en-US" sz="2400" smtClean="0"/>
          </a:p>
          <a:p>
            <a:pPr marL="285750" indent="-285750">
              <a:lnSpc>
                <a:spcPct val="75000"/>
              </a:lnSpc>
              <a:spcBef>
                <a:spcPct val="20000"/>
              </a:spcBef>
            </a:pPr>
            <a:endParaRPr lang="en-US" sz="2400" smtClean="0"/>
          </a:p>
          <a:p>
            <a:pPr marL="285750" indent="-285750">
              <a:lnSpc>
                <a:spcPct val="75000"/>
              </a:lnSpc>
              <a:spcBef>
                <a:spcPct val="20000"/>
              </a:spcBef>
            </a:pPr>
            <a:endParaRPr lang="en-US" smtClean="0"/>
          </a:p>
          <a:p>
            <a:pPr marL="285750" indent="-285750">
              <a:lnSpc>
                <a:spcPct val="75000"/>
              </a:lnSpc>
              <a:spcBef>
                <a:spcPct val="20000"/>
              </a:spcBef>
            </a:pPr>
            <a:endParaRPr lang="en-US" smtClean="0"/>
          </a:p>
          <a:p>
            <a:pPr marL="285750" indent="-285750">
              <a:lnSpc>
                <a:spcPct val="75000"/>
              </a:lnSpc>
              <a:spcBef>
                <a:spcPct val="20000"/>
              </a:spcBef>
            </a:pPr>
            <a:r>
              <a:rPr lang="en-US" smtClean="0"/>
              <a:t>Tony Wagner, Co-Director</a:t>
            </a:r>
          </a:p>
          <a:p>
            <a:pPr marL="285750" indent="-285750">
              <a:lnSpc>
                <a:spcPct val="75000"/>
              </a:lnSpc>
              <a:spcBef>
                <a:spcPct val="20000"/>
              </a:spcBef>
            </a:pPr>
            <a:r>
              <a:rPr lang="en-US" smtClean="0"/>
              <a:t>Change Leadership Group </a:t>
            </a:r>
          </a:p>
          <a:p>
            <a:pPr marL="285750" indent="-285750">
              <a:lnSpc>
                <a:spcPct val="75000"/>
              </a:lnSpc>
              <a:spcBef>
                <a:spcPct val="20000"/>
              </a:spcBef>
            </a:pPr>
            <a:r>
              <a:rPr lang="en-US" sz="1800" smtClean="0"/>
              <a:t>Harvard University, Graduate School of Education </a:t>
            </a:r>
          </a:p>
          <a:p>
            <a:pPr marL="285750" indent="-285750">
              <a:lnSpc>
                <a:spcPct val="75000"/>
              </a:lnSpc>
              <a:spcBef>
                <a:spcPct val="20000"/>
              </a:spcBef>
            </a:pPr>
            <a:r>
              <a:rPr lang="en-US" sz="1800" smtClean="0">
                <a:hlinkClick r:id="rId3"/>
              </a:rPr>
              <a:t>tony_wagner@harvard.edu</a:t>
            </a:r>
            <a:endParaRPr lang="en-US" sz="1800" smtClean="0"/>
          </a:p>
          <a:p>
            <a:pPr marL="285750" indent="-285750">
              <a:lnSpc>
                <a:spcPct val="75000"/>
              </a:lnSpc>
              <a:spcBef>
                <a:spcPct val="20000"/>
              </a:spcBef>
            </a:pPr>
            <a:r>
              <a:rPr lang="en-US" sz="1800" smtClean="0">
                <a:hlinkClick r:id="rId4"/>
              </a:rPr>
              <a:t>www.gse.harvard.edu/clg</a:t>
            </a:r>
            <a:endParaRPr lang="en-US" sz="1800" smtClean="0"/>
          </a:p>
          <a:p>
            <a:pPr marL="285750" indent="-285750">
              <a:lnSpc>
                <a:spcPct val="75000"/>
              </a:lnSpc>
              <a:spcBef>
                <a:spcPct val="20000"/>
              </a:spcBef>
            </a:pPr>
            <a:r>
              <a:rPr lang="en-US" sz="1800" smtClean="0">
                <a:hlinkClick r:id="rId5"/>
              </a:rPr>
              <a:t>www.schoolchange.org</a:t>
            </a:r>
            <a:endParaRPr lang="en-US" sz="1800" smtClean="0"/>
          </a:p>
          <a:p>
            <a:pPr marL="285750" indent="-285750">
              <a:lnSpc>
                <a:spcPct val="75000"/>
              </a:lnSpc>
              <a:spcBef>
                <a:spcPct val="20000"/>
              </a:spcBef>
            </a:pPr>
            <a:endParaRPr lang="en-US" sz="1800" smtClean="0"/>
          </a:p>
          <a:p>
            <a:pPr marL="285750" indent="-285750">
              <a:lnSpc>
                <a:spcPct val="75000"/>
              </a:lnSpc>
              <a:spcBef>
                <a:spcPct val="20000"/>
              </a:spcBef>
            </a:pPr>
            <a:endParaRPr lang="en-US" sz="1800" smtClean="0"/>
          </a:p>
        </p:txBody>
      </p:sp>
      <p:pic>
        <p:nvPicPr>
          <p:cNvPr id="15364" name="Picture 6" descr="ShieldColor"/>
          <p:cNvPicPr>
            <a:picLocks noChangeAspect="1" noChangeArrowheads="1"/>
          </p:cNvPicPr>
          <p:nvPr/>
        </p:nvPicPr>
        <p:blipFill>
          <a:blip r:embed="rId6" cstate="print"/>
          <a:srcRect/>
          <a:stretch>
            <a:fillRect/>
          </a:stretch>
        </p:blipFill>
        <p:spPr bwMode="auto">
          <a:xfrm>
            <a:off x="4140200" y="1981200"/>
            <a:ext cx="884238" cy="1143000"/>
          </a:xfrm>
          <a:prstGeom prst="rect">
            <a:avLst/>
          </a:prstGeom>
          <a:noFill/>
          <a:ln w="9525">
            <a:noFill/>
            <a:miter lim="800000"/>
            <a:headEnd/>
            <a:tailEnd/>
          </a:ln>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162800" cy="838200"/>
          </a:xfrm>
        </p:spPr>
        <p:txBody>
          <a:bodyPr/>
          <a:lstStyle/>
          <a:p>
            <a:r>
              <a:rPr lang="en-US" sz="4000" dirty="0" smtClean="0">
                <a:solidFill>
                  <a:srgbClr val="000099"/>
                </a:solidFill>
              </a:rPr>
              <a:t>And they also said . . </a:t>
            </a:r>
            <a:r>
              <a:rPr lang="en-US" sz="3600" dirty="0" smtClean="0">
                <a:solidFill>
                  <a:srgbClr val="000099"/>
                </a:solidFill>
              </a:rPr>
              <a:t>. </a:t>
            </a:r>
            <a:endParaRPr lang="en-US" sz="3600" dirty="0">
              <a:solidFill>
                <a:srgbClr val="000099"/>
              </a:solidFill>
            </a:endParaRPr>
          </a:p>
        </p:txBody>
      </p:sp>
      <p:sp>
        <p:nvSpPr>
          <p:cNvPr id="3" name="Content Placeholder 2"/>
          <p:cNvSpPr>
            <a:spLocks noGrp="1"/>
          </p:cNvSpPr>
          <p:nvPr>
            <p:ph idx="1"/>
          </p:nvPr>
        </p:nvSpPr>
        <p:spPr>
          <a:xfrm>
            <a:off x="685800" y="1752600"/>
            <a:ext cx="7772400" cy="4572000"/>
          </a:xfrm>
        </p:spPr>
        <p:txBody>
          <a:bodyPr/>
          <a:lstStyle/>
          <a:p>
            <a:pPr algn="ctr">
              <a:buNone/>
            </a:pPr>
            <a:r>
              <a:rPr lang="en-US" sz="3200" dirty="0" smtClean="0"/>
              <a:t>“We look at whether the applicant has taken the high school’s most demanding courses.  But whether the classes are designated as A.P. or not is irrelevant. </a:t>
            </a:r>
            <a:endParaRPr lang="en-US" sz="3200" dirty="0" smtClean="0"/>
          </a:p>
          <a:p>
            <a:pPr algn="ctr">
              <a:buNone/>
            </a:pPr>
            <a:r>
              <a:rPr lang="en-US" sz="3200" dirty="0" smtClean="0"/>
              <a:t>Abolishing </a:t>
            </a:r>
            <a:r>
              <a:rPr lang="en-US" sz="3200" dirty="0" smtClean="0"/>
              <a:t>A.P. classes won’t hurt the kids.“</a:t>
            </a:r>
          </a:p>
          <a:p>
            <a:pPr algn="ctr">
              <a:buNone/>
            </a:pPr>
            <a:r>
              <a:rPr lang="en-US" sz="2800" dirty="0" err="1" smtClean="0">
                <a:solidFill>
                  <a:srgbClr val="000099"/>
                </a:solidFill>
              </a:rPr>
              <a:t>Marlyn</a:t>
            </a:r>
            <a:r>
              <a:rPr lang="en-US" sz="2800" dirty="0" smtClean="0">
                <a:solidFill>
                  <a:srgbClr val="000099"/>
                </a:solidFill>
              </a:rPr>
              <a:t> McGrath-Lewis</a:t>
            </a:r>
            <a:br>
              <a:rPr lang="en-US" sz="2800" dirty="0" smtClean="0">
                <a:solidFill>
                  <a:srgbClr val="000099"/>
                </a:solidFill>
              </a:rPr>
            </a:br>
            <a:r>
              <a:rPr lang="en-US" sz="2800" dirty="0" smtClean="0">
                <a:solidFill>
                  <a:srgbClr val="000099"/>
                </a:solidFill>
              </a:rPr>
              <a:t>Director of Admissions</a:t>
            </a:r>
            <a:br>
              <a:rPr lang="en-US" sz="2800" dirty="0" smtClean="0">
                <a:solidFill>
                  <a:srgbClr val="000099"/>
                </a:solidFill>
              </a:rPr>
            </a:br>
            <a:r>
              <a:rPr lang="en-US" sz="2800" dirty="0" smtClean="0">
                <a:solidFill>
                  <a:srgbClr val="000099"/>
                </a:solidFill>
              </a:rPr>
              <a:t>Harvard University</a:t>
            </a:r>
          </a:p>
          <a:p>
            <a:pPr algn="ctr">
              <a:buNone/>
            </a:pP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a:xfrm>
            <a:off x="990600" y="304800"/>
            <a:ext cx="7162800" cy="762000"/>
          </a:xfrm>
        </p:spPr>
        <p:txBody>
          <a:bodyPr/>
          <a:lstStyle/>
          <a:p>
            <a:r>
              <a:rPr lang="en-US" dirty="0" smtClean="0"/>
              <a:t>Meeting The New Education Challenges:</a:t>
            </a:r>
            <a:br>
              <a:rPr lang="en-US" dirty="0" smtClean="0"/>
            </a:br>
            <a:r>
              <a:rPr lang="en-US" dirty="0" smtClean="0"/>
              <a:t>From Education 2.0 to Education 3.0</a:t>
            </a:r>
          </a:p>
        </p:txBody>
      </p:sp>
      <p:sp>
        <p:nvSpPr>
          <p:cNvPr id="61443" name="Rectangle 3"/>
          <p:cNvSpPr>
            <a:spLocks noGrp="1" noChangeArrowheads="1"/>
          </p:cNvSpPr>
          <p:nvPr>
            <p:ph type="body" idx="4294967295"/>
          </p:nvPr>
        </p:nvSpPr>
        <p:spPr>
          <a:xfrm>
            <a:off x="457200" y="1524000"/>
            <a:ext cx="8229600" cy="4953000"/>
          </a:xfrm>
        </p:spPr>
        <p:txBody>
          <a:bodyPr/>
          <a:lstStyle/>
          <a:p>
            <a:pPr>
              <a:lnSpc>
                <a:spcPct val="80000"/>
              </a:lnSpc>
            </a:pPr>
            <a:r>
              <a:rPr lang="en-US" i="1" dirty="0" smtClean="0">
                <a:solidFill>
                  <a:srgbClr val="000099"/>
                </a:solidFill>
              </a:rPr>
              <a:t>From</a:t>
            </a:r>
            <a:r>
              <a:rPr lang="en-US" dirty="0" smtClean="0">
                <a:solidFill>
                  <a:srgbClr val="000099"/>
                </a:solidFill>
              </a:rPr>
              <a:t> narrow focus on “Timeless Learning” (academic </a:t>
            </a:r>
            <a:r>
              <a:rPr lang="en-US" i="1" dirty="0" smtClean="0">
                <a:solidFill>
                  <a:srgbClr val="000099"/>
                </a:solidFill>
              </a:rPr>
              <a:t>content</a:t>
            </a:r>
            <a:r>
              <a:rPr lang="en-US" dirty="0" smtClean="0">
                <a:solidFill>
                  <a:srgbClr val="000099"/>
                </a:solidFill>
              </a:rPr>
              <a:t> that has stood the test of time):</a:t>
            </a:r>
          </a:p>
          <a:p>
            <a:pPr lvl="1">
              <a:lnSpc>
                <a:spcPct val="80000"/>
              </a:lnSpc>
            </a:pPr>
            <a:r>
              <a:rPr lang="en-US" dirty="0" smtClean="0"/>
              <a:t>Rigor is content mastery (getting more right answers)</a:t>
            </a:r>
          </a:p>
          <a:p>
            <a:pPr lvl="1">
              <a:lnSpc>
                <a:spcPct val="80000"/>
              </a:lnSpc>
            </a:pPr>
            <a:r>
              <a:rPr lang="en-US" dirty="0" smtClean="0"/>
              <a:t>Studying existing content by disciplines</a:t>
            </a:r>
          </a:p>
          <a:p>
            <a:pPr lvl="1">
              <a:lnSpc>
                <a:spcPct val="80000"/>
              </a:lnSpc>
            </a:pPr>
            <a:r>
              <a:rPr lang="en-US" dirty="0" smtClean="0"/>
              <a:t>Learners working alone &amp; in competition</a:t>
            </a:r>
          </a:p>
          <a:p>
            <a:pPr lvl="1">
              <a:lnSpc>
                <a:spcPct val="80000"/>
              </a:lnSpc>
            </a:pPr>
            <a:r>
              <a:rPr lang="en-US" dirty="0" smtClean="0"/>
              <a:t>Motivated mainly by extrinsic rewards (grades)</a:t>
            </a:r>
          </a:p>
          <a:p>
            <a:pPr lvl="1">
              <a:lnSpc>
                <a:spcPct val="80000"/>
              </a:lnSpc>
            </a:pPr>
            <a:r>
              <a:rPr lang="en-US" dirty="0" smtClean="0"/>
              <a:t>Taught by isolated content experts through memorization/recall</a:t>
            </a:r>
          </a:p>
          <a:p>
            <a:pPr lvl="1">
              <a:lnSpc>
                <a:spcPct val="80000"/>
              </a:lnSpc>
            </a:pPr>
            <a:r>
              <a:rPr lang="en-US" dirty="0" smtClean="0"/>
              <a:t>Assessed mainly by multiple choice, computer scored tests</a:t>
            </a:r>
          </a:p>
          <a:p>
            <a:pPr>
              <a:lnSpc>
                <a:spcPct val="80000"/>
              </a:lnSpc>
            </a:pPr>
            <a:r>
              <a:rPr lang="en-US" i="1" dirty="0" smtClean="0">
                <a:solidFill>
                  <a:srgbClr val="000099"/>
                </a:solidFill>
              </a:rPr>
              <a:t>To</a:t>
            </a:r>
            <a:r>
              <a:rPr lang="en-US" dirty="0" smtClean="0">
                <a:solidFill>
                  <a:srgbClr val="000099"/>
                </a:solidFill>
              </a:rPr>
              <a:t> mastering the </a:t>
            </a:r>
            <a:r>
              <a:rPr lang="en-US" i="1" dirty="0" smtClean="0">
                <a:solidFill>
                  <a:srgbClr val="000099"/>
                </a:solidFill>
              </a:rPr>
              <a:t>competencies</a:t>
            </a:r>
            <a:r>
              <a:rPr lang="en-US" dirty="0" smtClean="0">
                <a:solidFill>
                  <a:srgbClr val="000099"/>
                </a:solidFill>
              </a:rPr>
              <a:t> of “Just-in-Time Learning”</a:t>
            </a:r>
          </a:p>
          <a:p>
            <a:pPr lvl="1">
              <a:lnSpc>
                <a:spcPct val="80000"/>
              </a:lnSpc>
            </a:pPr>
            <a:r>
              <a:rPr lang="en-US" dirty="0" smtClean="0"/>
              <a:t>Rigor is figuring out the right question/problem to be solved</a:t>
            </a:r>
          </a:p>
          <a:p>
            <a:pPr lvl="1">
              <a:lnSpc>
                <a:spcPct val="80000"/>
              </a:lnSpc>
            </a:pPr>
            <a:r>
              <a:rPr lang="en-US" dirty="0" smtClean="0"/>
              <a:t>Exploring new questions/problems within &amp; across disciplines</a:t>
            </a:r>
          </a:p>
          <a:p>
            <a:pPr lvl="1">
              <a:lnSpc>
                <a:spcPct val="80000"/>
              </a:lnSpc>
            </a:pPr>
            <a:r>
              <a:rPr lang="en-US" dirty="0" smtClean="0"/>
              <a:t>Learners working in teams</a:t>
            </a:r>
          </a:p>
          <a:p>
            <a:pPr lvl="1">
              <a:lnSpc>
                <a:spcPct val="80000"/>
              </a:lnSpc>
            </a:pPr>
            <a:r>
              <a:rPr lang="en-US" dirty="0" smtClean="0"/>
              <a:t>Motivated more by intrinsic rewards (pride in mastery, contributing)</a:t>
            </a:r>
          </a:p>
          <a:p>
            <a:pPr lvl="1">
              <a:lnSpc>
                <a:spcPct val="80000"/>
              </a:lnSpc>
            </a:pPr>
            <a:r>
              <a:rPr lang="en-US" dirty="0" smtClean="0"/>
              <a:t>Taught by teamed coaches through exploration &amp; discovery</a:t>
            </a:r>
          </a:p>
          <a:p>
            <a:pPr lvl="1">
              <a:lnSpc>
                <a:spcPct val="80000"/>
              </a:lnSpc>
            </a:pPr>
            <a:r>
              <a:rPr lang="en-US" dirty="0" smtClean="0"/>
              <a:t>Assessed through auditing strategies, portfolios, &amp; exhibitions of mastery (merit badges)</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43">
                                            <p:txEl>
                                              <p:pRg st="0" end="0"/>
                                            </p:txEl>
                                          </p:spTgt>
                                        </p:tgtEl>
                                        <p:attrNameLst>
                                          <p:attrName>style.visibility</p:attrName>
                                        </p:attrNameLst>
                                      </p:cBhvr>
                                      <p:to>
                                        <p:strVal val="visible"/>
                                      </p:to>
                                    </p:set>
                                    <p:anim calcmode="lin" valueType="num">
                                      <p:cBhvr additive="base">
                                        <p:cTn id="7" dur="500" fill="hold"/>
                                        <p:tgtEl>
                                          <p:spTgt spid="6144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4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1443">
                                            <p:txEl>
                                              <p:pRg st="1" end="1"/>
                                            </p:txEl>
                                          </p:spTgt>
                                        </p:tgtEl>
                                        <p:attrNameLst>
                                          <p:attrName>style.visibility</p:attrName>
                                        </p:attrNameLst>
                                      </p:cBhvr>
                                      <p:to>
                                        <p:strVal val="visible"/>
                                      </p:to>
                                    </p:set>
                                    <p:anim calcmode="lin" valueType="num">
                                      <p:cBhvr additive="base">
                                        <p:cTn id="13" dur="500" fill="hold"/>
                                        <p:tgtEl>
                                          <p:spTgt spid="6144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144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1443">
                                            <p:txEl>
                                              <p:pRg st="2" end="2"/>
                                            </p:txEl>
                                          </p:spTgt>
                                        </p:tgtEl>
                                        <p:attrNameLst>
                                          <p:attrName>style.visibility</p:attrName>
                                        </p:attrNameLst>
                                      </p:cBhvr>
                                      <p:to>
                                        <p:strVal val="visible"/>
                                      </p:to>
                                    </p:set>
                                    <p:anim calcmode="lin" valueType="num">
                                      <p:cBhvr additive="base">
                                        <p:cTn id="19" dur="500" fill="hold"/>
                                        <p:tgtEl>
                                          <p:spTgt spid="6144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144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1443">
                                            <p:txEl>
                                              <p:pRg st="3" end="3"/>
                                            </p:txEl>
                                          </p:spTgt>
                                        </p:tgtEl>
                                        <p:attrNameLst>
                                          <p:attrName>style.visibility</p:attrName>
                                        </p:attrNameLst>
                                      </p:cBhvr>
                                      <p:to>
                                        <p:strVal val="visible"/>
                                      </p:to>
                                    </p:set>
                                    <p:anim calcmode="lin" valueType="num">
                                      <p:cBhvr additive="base">
                                        <p:cTn id="25" dur="500" fill="hold"/>
                                        <p:tgtEl>
                                          <p:spTgt spid="6144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144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1443">
                                            <p:txEl>
                                              <p:pRg st="4" end="4"/>
                                            </p:txEl>
                                          </p:spTgt>
                                        </p:tgtEl>
                                        <p:attrNameLst>
                                          <p:attrName>style.visibility</p:attrName>
                                        </p:attrNameLst>
                                      </p:cBhvr>
                                      <p:to>
                                        <p:strVal val="visible"/>
                                      </p:to>
                                    </p:set>
                                    <p:anim calcmode="lin" valueType="num">
                                      <p:cBhvr additive="base">
                                        <p:cTn id="31" dur="500" fill="hold"/>
                                        <p:tgtEl>
                                          <p:spTgt spid="6144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144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61443">
                                            <p:txEl>
                                              <p:pRg st="5" end="5"/>
                                            </p:txEl>
                                          </p:spTgt>
                                        </p:tgtEl>
                                        <p:attrNameLst>
                                          <p:attrName>style.visibility</p:attrName>
                                        </p:attrNameLst>
                                      </p:cBhvr>
                                      <p:to>
                                        <p:strVal val="visible"/>
                                      </p:to>
                                    </p:set>
                                    <p:anim calcmode="lin" valueType="num">
                                      <p:cBhvr additive="base">
                                        <p:cTn id="37" dur="500" fill="hold"/>
                                        <p:tgtEl>
                                          <p:spTgt spid="6144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144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61443">
                                            <p:txEl>
                                              <p:pRg st="6" end="6"/>
                                            </p:txEl>
                                          </p:spTgt>
                                        </p:tgtEl>
                                        <p:attrNameLst>
                                          <p:attrName>style.visibility</p:attrName>
                                        </p:attrNameLst>
                                      </p:cBhvr>
                                      <p:to>
                                        <p:strVal val="visible"/>
                                      </p:to>
                                    </p:set>
                                    <p:anim calcmode="lin" valueType="num">
                                      <p:cBhvr additive="base">
                                        <p:cTn id="43" dur="500" fill="hold"/>
                                        <p:tgtEl>
                                          <p:spTgt spid="6144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144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61443">
                                            <p:txEl>
                                              <p:pRg st="7" end="7"/>
                                            </p:txEl>
                                          </p:spTgt>
                                        </p:tgtEl>
                                        <p:attrNameLst>
                                          <p:attrName>style.visibility</p:attrName>
                                        </p:attrNameLst>
                                      </p:cBhvr>
                                      <p:to>
                                        <p:strVal val="visible"/>
                                      </p:to>
                                    </p:set>
                                    <p:anim calcmode="lin" valueType="num">
                                      <p:cBhvr additive="base">
                                        <p:cTn id="49" dur="500" fill="hold"/>
                                        <p:tgtEl>
                                          <p:spTgt spid="6144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144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61443">
                                            <p:txEl>
                                              <p:pRg st="8" end="8"/>
                                            </p:txEl>
                                          </p:spTgt>
                                        </p:tgtEl>
                                        <p:attrNameLst>
                                          <p:attrName>style.visibility</p:attrName>
                                        </p:attrNameLst>
                                      </p:cBhvr>
                                      <p:to>
                                        <p:strVal val="visible"/>
                                      </p:to>
                                    </p:set>
                                    <p:anim calcmode="lin" valueType="num">
                                      <p:cBhvr additive="base">
                                        <p:cTn id="55" dur="500" fill="hold"/>
                                        <p:tgtEl>
                                          <p:spTgt spid="6144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144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61443">
                                            <p:txEl>
                                              <p:pRg st="9" end="9"/>
                                            </p:txEl>
                                          </p:spTgt>
                                        </p:tgtEl>
                                        <p:attrNameLst>
                                          <p:attrName>style.visibility</p:attrName>
                                        </p:attrNameLst>
                                      </p:cBhvr>
                                      <p:to>
                                        <p:strVal val="visible"/>
                                      </p:to>
                                    </p:set>
                                    <p:anim calcmode="lin" valueType="num">
                                      <p:cBhvr additive="base">
                                        <p:cTn id="61" dur="500" fill="hold"/>
                                        <p:tgtEl>
                                          <p:spTgt spid="6144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6144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61443">
                                            <p:txEl>
                                              <p:pRg st="10" end="10"/>
                                            </p:txEl>
                                          </p:spTgt>
                                        </p:tgtEl>
                                        <p:attrNameLst>
                                          <p:attrName>style.visibility</p:attrName>
                                        </p:attrNameLst>
                                      </p:cBhvr>
                                      <p:to>
                                        <p:strVal val="visible"/>
                                      </p:to>
                                    </p:set>
                                    <p:anim calcmode="lin" valueType="num">
                                      <p:cBhvr additive="base">
                                        <p:cTn id="67" dur="500" fill="hold"/>
                                        <p:tgtEl>
                                          <p:spTgt spid="61443">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6144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61443">
                                            <p:txEl>
                                              <p:pRg st="11" end="11"/>
                                            </p:txEl>
                                          </p:spTgt>
                                        </p:tgtEl>
                                        <p:attrNameLst>
                                          <p:attrName>style.visibility</p:attrName>
                                        </p:attrNameLst>
                                      </p:cBhvr>
                                      <p:to>
                                        <p:strVal val="visible"/>
                                      </p:to>
                                    </p:set>
                                    <p:anim calcmode="lin" valueType="num">
                                      <p:cBhvr additive="base">
                                        <p:cTn id="73" dur="500" fill="hold"/>
                                        <p:tgtEl>
                                          <p:spTgt spid="61443">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6144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nodeType="clickEffect">
                                  <p:stCondLst>
                                    <p:cond delay="0"/>
                                  </p:stCondLst>
                                  <p:childTnLst>
                                    <p:set>
                                      <p:cBhvr>
                                        <p:cTn id="78" dur="1" fill="hold">
                                          <p:stCondLst>
                                            <p:cond delay="0"/>
                                          </p:stCondLst>
                                        </p:cTn>
                                        <p:tgtEl>
                                          <p:spTgt spid="61443">
                                            <p:txEl>
                                              <p:pRg st="12" end="12"/>
                                            </p:txEl>
                                          </p:spTgt>
                                        </p:tgtEl>
                                        <p:attrNameLst>
                                          <p:attrName>style.visibility</p:attrName>
                                        </p:attrNameLst>
                                      </p:cBhvr>
                                      <p:to>
                                        <p:strVal val="visible"/>
                                      </p:to>
                                    </p:set>
                                    <p:anim calcmode="lin" valueType="num">
                                      <p:cBhvr additive="base">
                                        <p:cTn id="79" dur="500" fill="hold"/>
                                        <p:tgtEl>
                                          <p:spTgt spid="61443">
                                            <p:txEl>
                                              <p:pRg st="12" end="12"/>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6144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nodeType="clickEffect">
                                  <p:stCondLst>
                                    <p:cond delay="0"/>
                                  </p:stCondLst>
                                  <p:childTnLst>
                                    <p:set>
                                      <p:cBhvr>
                                        <p:cTn id="84" dur="1" fill="hold">
                                          <p:stCondLst>
                                            <p:cond delay="0"/>
                                          </p:stCondLst>
                                        </p:cTn>
                                        <p:tgtEl>
                                          <p:spTgt spid="61443">
                                            <p:txEl>
                                              <p:pRg st="13" end="13"/>
                                            </p:txEl>
                                          </p:spTgt>
                                        </p:tgtEl>
                                        <p:attrNameLst>
                                          <p:attrName>style.visibility</p:attrName>
                                        </p:attrNameLst>
                                      </p:cBhvr>
                                      <p:to>
                                        <p:strVal val="visible"/>
                                      </p:to>
                                    </p:set>
                                    <p:anim calcmode="lin" valueType="num">
                                      <p:cBhvr additive="base">
                                        <p:cTn id="85" dur="500" fill="hold"/>
                                        <p:tgtEl>
                                          <p:spTgt spid="61443">
                                            <p:txEl>
                                              <p:pRg st="13" end="13"/>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61443">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990600" y="228600"/>
            <a:ext cx="7162800" cy="762000"/>
          </a:xfrm>
        </p:spPr>
        <p:txBody>
          <a:bodyPr/>
          <a:lstStyle/>
          <a:p>
            <a:pPr>
              <a:lnSpc>
                <a:spcPct val="110000"/>
              </a:lnSpc>
            </a:pPr>
            <a:r>
              <a:rPr lang="en-US" sz="2400" smtClean="0"/>
              <a:t>Rigor in The Classroom: 5 “Habits of Mind” </a:t>
            </a:r>
            <a:br>
              <a:rPr lang="en-US" sz="2400" smtClean="0"/>
            </a:br>
            <a:r>
              <a:rPr lang="en-US" sz="2400" smtClean="0"/>
              <a:t>Learning to Ask The Right Questions</a:t>
            </a:r>
          </a:p>
        </p:txBody>
      </p:sp>
      <p:sp>
        <p:nvSpPr>
          <p:cNvPr id="10243" name="Rectangle 3"/>
          <p:cNvSpPr>
            <a:spLocks noGrp="1" noChangeArrowheads="1"/>
          </p:cNvSpPr>
          <p:nvPr>
            <p:ph type="body" idx="1"/>
          </p:nvPr>
        </p:nvSpPr>
        <p:spPr>
          <a:xfrm>
            <a:off x="152400" y="1600200"/>
            <a:ext cx="8991600" cy="4800600"/>
          </a:xfrm>
        </p:spPr>
        <p:txBody>
          <a:bodyPr/>
          <a:lstStyle/>
          <a:p>
            <a:r>
              <a:rPr lang="en-US" i="1" dirty="0" smtClean="0"/>
              <a:t>Weighing Evidence</a:t>
            </a:r>
            <a:r>
              <a:rPr lang="en-US" dirty="0" smtClean="0"/>
              <a:t> </a:t>
            </a:r>
          </a:p>
          <a:p>
            <a:pPr lvl="1"/>
            <a:r>
              <a:rPr lang="en-US" dirty="0" smtClean="0"/>
              <a:t>How do we know what’s true and false?  What is the evidence, and is it credible?</a:t>
            </a:r>
          </a:p>
          <a:p>
            <a:r>
              <a:rPr lang="en-US" i="1" dirty="0" smtClean="0">
                <a:solidFill>
                  <a:srgbClr val="000099"/>
                </a:solidFill>
              </a:rPr>
              <a:t>Awareness of Varying Viewpoints</a:t>
            </a:r>
          </a:p>
          <a:p>
            <a:pPr lvl="1"/>
            <a:r>
              <a:rPr lang="en-US" dirty="0" smtClean="0">
                <a:solidFill>
                  <a:srgbClr val="000099"/>
                </a:solidFill>
              </a:rPr>
              <a:t>What viewpoint are we hearing?  Who is the author, and what are his or her intentions?  How might it look to someone with a different history?</a:t>
            </a:r>
          </a:p>
          <a:p>
            <a:r>
              <a:rPr lang="en-US" i="1" dirty="0" smtClean="0"/>
              <a:t>Seeing Connections/Cause &amp; Effect</a:t>
            </a:r>
          </a:p>
          <a:p>
            <a:pPr lvl="1"/>
            <a:r>
              <a:rPr lang="en-US" dirty="0" smtClean="0"/>
              <a:t>Is there a pattern? How are things connected?  Where have we seen this before?</a:t>
            </a:r>
          </a:p>
          <a:p>
            <a:r>
              <a:rPr lang="en-US" i="1" dirty="0" smtClean="0">
                <a:solidFill>
                  <a:srgbClr val="000099"/>
                </a:solidFill>
              </a:rPr>
              <a:t>Speculating on Possibilities/Conjecture</a:t>
            </a:r>
          </a:p>
          <a:p>
            <a:pPr lvl="1"/>
            <a:r>
              <a:rPr lang="en-US" dirty="0" smtClean="0">
                <a:solidFill>
                  <a:srgbClr val="000099"/>
                </a:solidFill>
              </a:rPr>
              <a:t>What if?  Supposing that?  Can we imagine alternatives?</a:t>
            </a:r>
          </a:p>
          <a:p>
            <a:r>
              <a:rPr lang="en-US" i="1" dirty="0" smtClean="0"/>
              <a:t>Assessing Value—Both Socially and Personally</a:t>
            </a:r>
          </a:p>
          <a:p>
            <a:pPr lvl="1"/>
            <a:r>
              <a:rPr lang="en-US" dirty="0" smtClean="0"/>
              <a:t>What difference does it make?  Who cares?  So what?</a:t>
            </a:r>
          </a:p>
          <a:p>
            <a:pPr lvl="1">
              <a:buFontTx/>
              <a:buNone/>
            </a:pPr>
            <a:r>
              <a:rPr lang="en-US" dirty="0" smtClean="0"/>
              <a:t>					</a:t>
            </a:r>
            <a:r>
              <a:rPr lang="en-US" sz="1600" dirty="0" smtClean="0"/>
              <a:t>From </a:t>
            </a:r>
            <a:r>
              <a:rPr lang="en-US" sz="1600" dirty="0" smtClean="0">
                <a:hlinkClick r:id="rId3"/>
              </a:rPr>
              <a:t>www.missionhillschool.org</a:t>
            </a:r>
            <a:endParaRPr lang="en-US" sz="1600" dirty="0" smtClean="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838200" y="304800"/>
            <a:ext cx="7467600" cy="838200"/>
          </a:xfrm>
        </p:spPr>
        <p:txBody>
          <a:bodyPr/>
          <a:lstStyle/>
          <a:p>
            <a:pPr eaLnBrk="1" hangingPunct="1"/>
            <a:r>
              <a:rPr lang="en-US" sz="2400" dirty="0" smtClean="0"/>
              <a:t>The Three Cornerstones of School “Re-Invention”</a:t>
            </a:r>
          </a:p>
        </p:txBody>
      </p:sp>
      <p:sp>
        <p:nvSpPr>
          <p:cNvPr id="307203" name="Rectangle 3"/>
          <p:cNvSpPr>
            <a:spLocks noGrp="1" noChangeArrowheads="1"/>
          </p:cNvSpPr>
          <p:nvPr>
            <p:ph type="body" idx="1"/>
          </p:nvPr>
        </p:nvSpPr>
        <p:spPr>
          <a:xfrm>
            <a:off x="609600" y="1600200"/>
            <a:ext cx="7848600" cy="4724400"/>
          </a:xfrm>
        </p:spPr>
        <p:txBody>
          <a:bodyPr/>
          <a:lstStyle/>
          <a:p>
            <a:pPr marL="381000" indent="-381000" eaLnBrk="1" hangingPunct="1">
              <a:lnSpc>
                <a:spcPct val="100000"/>
              </a:lnSpc>
              <a:spcBef>
                <a:spcPts val="600"/>
              </a:spcBef>
              <a:buFontTx/>
              <a:buAutoNum type="arabicPeriod"/>
            </a:pPr>
            <a:r>
              <a:rPr lang="en-US" sz="1800" dirty="0" smtClean="0">
                <a:solidFill>
                  <a:srgbClr val="000099"/>
                </a:solidFill>
              </a:rPr>
              <a:t>Holding Ourselves Accountable for What Matters Most</a:t>
            </a:r>
          </a:p>
          <a:p>
            <a:pPr marL="800100" lvl="1" indent="-342900" eaLnBrk="1" hangingPunct="1">
              <a:lnSpc>
                <a:spcPct val="100000"/>
              </a:lnSpc>
              <a:spcBef>
                <a:spcPts val="600"/>
              </a:spcBef>
            </a:pPr>
            <a:r>
              <a:rPr lang="en-US" dirty="0" smtClean="0"/>
              <a:t>Use The College and Work Readiness Assessment to assess analytic reasoning, critical thinking, problem-solving, and writing (</a:t>
            </a:r>
            <a:r>
              <a:rPr lang="en-US" dirty="0" smtClean="0">
                <a:hlinkClick r:id="rId3"/>
              </a:rPr>
              <a:t>www.cae.org</a:t>
            </a:r>
            <a:r>
              <a:rPr lang="en-US" dirty="0" smtClean="0"/>
              <a:t>)</a:t>
            </a:r>
          </a:p>
          <a:p>
            <a:pPr marL="800100" lvl="1" indent="-342900" eaLnBrk="1" hangingPunct="1">
              <a:lnSpc>
                <a:spcPct val="100000"/>
              </a:lnSpc>
              <a:spcBef>
                <a:spcPts val="600"/>
              </a:spcBef>
            </a:pPr>
            <a:r>
              <a:rPr lang="en-US" dirty="0" smtClean="0"/>
              <a:t>video focus groups with recent grads</a:t>
            </a:r>
          </a:p>
          <a:p>
            <a:pPr marL="381000" indent="-381000" eaLnBrk="1" hangingPunct="1">
              <a:lnSpc>
                <a:spcPct val="100000"/>
              </a:lnSpc>
              <a:spcBef>
                <a:spcPts val="600"/>
              </a:spcBef>
              <a:buFontTx/>
              <a:buAutoNum type="arabicPeriod"/>
            </a:pPr>
            <a:r>
              <a:rPr lang="en-US" sz="1800" dirty="0" smtClean="0">
                <a:solidFill>
                  <a:srgbClr val="000099"/>
                </a:solidFill>
              </a:rPr>
              <a:t>Doing the New Work: teaching &amp; testing the skills that matter most</a:t>
            </a:r>
          </a:p>
          <a:p>
            <a:pPr marL="800100" lvl="1" indent="-342900" eaLnBrk="1" hangingPunct="1">
              <a:lnSpc>
                <a:spcPct val="100000"/>
              </a:lnSpc>
              <a:spcBef>
                <a:spcPts val="600"/>
              </a:spcBef>
            </a:pPr>
            <a:r>
              <a:rPr lang="en-US" dirty="0" smtClean="0"/>
              <a:t>Start with the 3 C’s: Critical Thinking, Communication,  and Collaboration—in every class and at all grade levels</a:t>
            </a:r>
          </a:p>
          <a:p>
            <a:pPr marL="800100" lvl="1" indent="-342900" eaLnBrk="1" hangingPunct="1">
              <a:lnSpc>
                <a:spcPct val="100000"/>
              </a:lnSpc>
              <a:spcBef>
                <a:spcPts val="600"/>
              </a:spcBef>
            </a:pPr>
            <a:r>
              <a:rPr lang="en-US" dirty="0" smtClean="0"/>
              <a:t>Require all students to do internships and group service projects, and consider phasing in culminating projects and digital portfolios for all students (and eventually teachers)</a:t>
            </a:r>
          </a:p>
          <a:p>
            <a:pPr marL="381000" indent="-381000" eaLnBrk="1" hangingPunct="1">
              <a:lnSpc>
                <a:spcPct val="100000"/>
              </a:lnSpc>
              <a:spcBef>
                <a:spcPts val="600"/>
              </a:spcBef>
              <a:buFontTx/>
              <a:buAutoNum type="arabicPeriod"/>
            </a:pPr>
            <a:r>
              <a:rPr lang="en-US" sz="1800" dirty="0" smtClean="0">
                <a:solidFill>
                  <a:srgbClr val="000099"/>
                </a:solidFill>
              </a:rPr>
              <a:t>Doing the New Work </a:t>
            </a:r>
            <a:r>
              <a:rPr lang="en-US" sz="1800" i="1" dirty="0" smtClean="0">
                <a:solidFill>
                  <a:srgbClr val="000099"/>
                </a:solidFill>
              </a:rPr>
              <a:t>in New Ways</a:t>
            </a:r>
          </a:p>
          <a:p>
            <a:pPr marL="800100" lvl="1" indent="-342900" eaLnBrk="1" hangingPunct="1">
              <a:lnSpc>
                <a:spcPct val="100000"/>
              </a:lnSpc>
              <a:spcBef>
                <a:spcPts val="600"/>
              </a:spcBef>
            </a:pPr>
            <a:r>
              <a:rPr lang="en-US" dirty="0" smtClean="0"/>
              <a:t>Every teacher on teams for collaborative inquiry</a:t>
            </a:r>
          </a:p>
          <a:p>
            <a:pPr marL="800100" lvl="1" indent="-342900" eaLnBrk="1" hangingPunct="1">
              <a:lnSpc>
                <a:spcPct val="100000"/>
              </a:lnSpc>
              <a:spcBef>
                <a:spcPts val="600"/>
              </a:spcBef>
            </a:pPr>
            <a:r>
              <a:rPr lang="en-US" dirty="0" smtClean="0"/>
              <a:t>Video teaching, supervision, and meetings</a:t>
            </a:r>
          </a:p>
        </p:txBody>
      </p:sp>
    </p:spTree>
  </p:cSld>
  <p:clrMapOvr>
    <a:masterClrMapping/>
  </p:clrMapOvr>
  <p:transition xmlns:p14="http://schemas.microsoft.com/office/powerpoint/2010/main">
    <p:fade thruBlk="1"/>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7203">
                                            <p:txEl>
                                              <p:pRg st="0" end="0"/>
                                            </p:txEl>
                                          </p:spTgt>
                                        </p:tgtEl>
                                        <p:attrNameLst>
                                          <p:attrName>style.visibility</p:attrName>
                                        </p:attrNameLst>
                                      </p:cBhvr>
                                      <p:to>
                                        <p:strVal val="visible"/>
                                      </p:to>
                                    </p:set>
                                    <p:animEffect transition="in" filter="fade">
                                      <p:cBhvr>
                                        <p:cTn id="7" dur="2000"/>
                                        <p:tgtEl>
                                          <p:spTgt spid="30720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07203">
                                            <p:txEl>
                                              <p:pRg st="1" end="1"/>
                                            </p:txEl>
                                          </p:spTgt>
                                        </p:tgtEl>
                                        <p:attrNameLst>
                                          <p:attrName>style.visibility</p:attrName>
                                        </p:attrNameLst>
                                      </p:cBhvr>
                                      <p:to>
                                        <p:strVal val="visible"/>
                                      </p:to>
                                    </p:set>
                                    <p:animEffect transition="in" filter="fade">
                                      <p:cBhvr>
                                        <p:cTn id="10" dur="2000"/>
                                        <p:tgtEl>
                                          <p:spTgt spid="30720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07203">
                                            <p:txEl>
                                              <p:pRg st="2" end="2"/>
                                            </p:txEl>
                                          </p:spTgt>
                                        </p:tgtEl>
                                        <p:attrNameLst>
                                          <p:attrName>style.visibility</p:attrName>
                                        </p:attrNameLst>
                                      </p:cBhvr>
                                      <p:to>
                                        <p:strVal val="visible"/>
                                      </p:to>
                                    </p:set>
                                    <p:animEffect transition="in" filter="fade">
                                      <p:cBhvr>
                                        <p:cTn id="13" dur="2000"/>
                                        <p:tgtEl>
                                          <p:spTgt spid="30720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07203">
                                            <p:txEl>
                                              <p:pRg st="3" end="3"/>
                                            </p:txEl>
                                          </p:spTgt>
                                        </p:tgtEl>
                                        <p:attrNameLst>
                                          <p:attrName>style.visibility</p:attrName>
                                        </p:attrNameLst>
                                      </p:cBhvr>
                                      <p:to>
                                        <p:strVal val="visible"/>
                                      </p:to>
                                    </p:set>
                                    <p:animEffect transition="in" filter="fade">
                                      <p:cBhvr>
                                        <p:cTn id="18" dur="2000"/>
                                        <p:tgtEl>
                                          <p:spTgt spid="30720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07203">
                                            <p:txEl>
                                              <p:pRg st="4" end="4"/>
                                            </p:txEl>
                                          </p:spTgt>
                                        </p:tgtEl>
                                        <p:attrNameLst>
                                          <p:attrName>style.visibility</p:attrName>
                                        </p:attrNameLst>
                                      </p:cBhvr>
                                      <p:to>
                                        <p:strVal val="visible"/>
                                      </p:to>
                                    </p:set>
                                    <p:animEffect transition="in" filter="fade">
                                      <p:cBhvr>
                                        <p:cTn id="21" dur="2000"/>
                                        <p:tgtEl>
                                          <p:spTgt spid="30720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07203">
                                            <p:txEl>
                                              <p:pRg st="5" end="5"/>
                                            </p:txEl>
                                          </p:spTgt>
                                        </p:tgtEl>
                                        <p:attrNameLst>
                                          <p:attrName>style.visibility</p:attrName>
                                        </p:attrNameLst>
                                      </p:cBhvr>
                                      <p:to>
                                        <p:strVal val="visible"/>
                                      </p:to>
                                    </p:set>
                                    <p:animEffect transition="in" filter="fade">
                                      <p:cBhvr>
                                        <p:cTn id="24" dur="2000"/>
                                        <p:tgtEl>
                                          <p:spTgt spid="307203">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07203">
                                            <p:txEl>
                                              <p:pRg st="6" end="6"/>
                                            </p:txEl>
                                          </p:spTgt>
                                        </p:tgtEl>
                                        <p:attrNameLst>
                                          <p:attrName>style.visibility</p:attrName>
                                        </p:attrNameLst>
                                      </p:cBhvr>
                                      <p:to>
                                        <p:strVal val="visible"/>
                                      </p:to>
                                    </p:set>
                                    <p:animEffect transition="in" filter="fade">
                                      <p:cBhvr>
                                        <p:cTn id="29" dur="2000"/>
                                        <p:tgtEl>
                                          <p:spTgt spid="307203">
                                            <p:txEl>
                                              <p:pRg st="6" end="6"/>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07203">
                                            <p:txEl>
                                              <p:pRg st="7" end="7"/>
                                            </p:txEl>
                                          </p:spTgt>
                                        </p:tgtEl>
                                        <p:attrNameLst>
                                          <p:attrName>style.visibility</p:attrName>
                                        </p:attrNameLst>
                                      </p:cBhvr>
                                      <p:to>
                                        <p:strVal val="visible"/>
                                      </p:to>
                                    </p:set>
                                    <p:animEffect transition="in" filter="fade">
                                      <p:cBhvr>
                                        <p:cTn id="32" dur="2000"/>
                                        <p:tgtEl>
                                          <p:spTgt spid="307203">
                                            <p:txEl>
                                              <p:pRg st="7" end="7"/>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07203">
                                            <p:txEl>
                                              <p:pRg st="8" end="8"/>
                                            </p:txEl>
                                          </p:spTgt>
                                        </p:tgtEl>
                                        <p:attrNameLst>
                                          <p:attrName>style.visibility</p:attrName>
                                        </p:attrNameLst>
                                      </p:cBhvr>
                                      <p:to>
                                        <p:strVal val="visible"/>
                                      </p:to>
                                    </p:set>
                                    <p:animEffect transition="in" filter="fade">
                                      <p:cBhvr>
                                        <p:cTn id="35" dur="2000"/>
                                        <p:tgtEl>
                                          <p:spTgt spid="30720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0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162800" cy="685800"/>
          </a:xfrm>
        </p:spPr>
        <p:txBody>
          <a:bodyPr/>
          <a:lstStyle/>
          <a:p>
            <a:r>
              <a:rPr lang="en-US" sz="3600" dirty="0" smtClean="0">
                <a:solidFill>
                  <a:srgbClr val="000099"/>
                </a:solidFill>
              </a:rPr>
              <a:t>Some Possible First Steps</a:t>
            </a:r>
            <a:endParaRPr lang="en-US" sz="3600" dirty="0">
              <a:solidFill>
                <a:srgbClr val="000099"/>
              </a:solidFill>
            </a:endParaRPr>
          </a:p>
        </p:txBody>
      </p:sp>
      <p:sp>
        <p:nvSpPr>
          <p:cNvPr id="3" name="Content Placeholder 2"/>
          <p:cNvSpPr>
            <a:spLocks noGrp="1"/>
          </p:cNvSpPr>
          <p:nvPr>
            <p:ph idx="1"/>
          </p:nvPr>
        </p:nvSpPr>
        <p:spPr>
          <a:xfrm>
            <a:off x="457200" y="1676400"/>
            <a:ext cx="8001000" cy="4648200"/>
          </a:xfrm>
        </p:spPr>
        <p:txBody>
          <a:bodyPr/>
          <a:lstStyle/>
          <a:p>
            <a:r>
              <a:rPr lang="en-US" dirty="0" smtClean="0">
                <a:solidFill>
                  <a:srgbClr val="000099"/>
                </a:solidFill>
              </a:rPr>
              <a:t>Consider a strategic planning process to identify critical outcomes for all students</a:t>
            </a:r>
          </a:p>
          <a:p>
            <a:pPr lvl="1"/>
            <a:r>
              <a:rPr lang="en-US" dirty="0" smtClean="0"/>
              <a:t>See Virginia Beach School District &amp; St. Gregory’s School models </a:t>
            </a:r>
          </a:p>
          <a:p>
            <a:r>
              <a:rPr lang="en-US" dirty="0" smtClean="0">
                <a:solidFill>
                  <a:srgbClr val="000099"/>
                </a:solidFill>
              </a:rPr>
              <a:t>Create  Voluntary Teams of Teachers to:</a:t>
            </a:r>
          </a:p>
          <a:p>
            <a:pPr lvl="1"/>
            <a:r>
              <a:rPr lang="en-US" dirty="0" smtClean="0"/>
              <a:t>Develop &amp; video lessons for critical thinking/communication skills</a:t>
            </a:r>
          </a:p>
          <a:p>
            <a:pPr lvl="1"/>
            <a:r>
              <a:rPr lang="en-US" dirty="0" smtClean="0"/>
              <a:t>Pilot digital portfolios and 5th, 8th, &amp; 12</a:t>
            </a:r>
            <a:r>
              <a:rPr lang="en-US" baseline="30000" dirty="0" smtClean="0"/>
              <a:t>th</a:t>
            </a:r>
            <a:r>
              <a:rPr lang="en-US" dirty="0" smtClean="0"/>
              <a:t> exhibitions of mastery</a:t>
            </a:r>
          </a:p>
          <a:p>
            <a:r>
              <a:rPr lang="en-US" dirty="0" smtClean="0">
                <a:solidFill>
                  <a:srgbClr val="000099"/>
                </a:solidFill>
              </a:rPr>
              <a:t>Develop Administrators’ Skills for Giving Meaningful Feedback</a:t>
            </a:r>
          </a:p>
          <a:p>
            <a:pPr lvl="1"/>
            <a:r>
              <a:rPr lang="en-US" dirty="0" smtClean="0"/>
              <a:t>Learning walks in teams, with time to debrief--instructional rounds</a:t>
            </a:r>
          </a:p>
          <a:p>
            <a:pPr lvl="1"/>
            <a:r>
              <a:rPr lang="en-US" dirty="0" smtClean="0"/>
              <a:t>Looking at videos of lessons</a:t>
            </a:r>
          </a:p>
          <a:p>
            <a:pPr lvl="1"/>
            <a:r>
              <a:rPr lang="en-US" dirty="0" smtClean="0"/>
              <a:t>video supervision conferences with volunteers</a:t>
            </a:r>
          </a:p>
          <a:p>
            <a:pPr lvl="1"/>
            <a:endParaRPr lang="en-US"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04800"/>
            <a:ext cx="7391400" cy="838200"/>
          </a:xfrm>
        </p:spPr>
        <p:txBody>
          <a:bodyPr/>
          <a:lstStyle/>
          <a:p>
            <a:r>
              <a:rPr lang="en-US" sz="3600" dirty="0" smtClean="0"/>
              <a:t>Questions To Consider:</a:t>
            </a:r>
            <a:endParaRPr lang="en-US" sz="3600" dirty="0"/>
          </a:p>
        </p:txBody>
      </p:sp>
      <p:sp>
        <p:nvSpPr>
          <p:cNvPr id="3" name="Content Placeholder 2"/>
          <p:cNvSpPr>
            <a:spLocks noGrp="1"/>
          </p:cNvSpPr>
          <p:nvPr>
            <p:ph idx="1"/>
          </p:nvPr>
        </p:nvSpPr>
        <p:spPr>
          <a:xfrm>
            <a:off x="838200" y="1752600"/>
            <a:ext cx="7315200" cy="4648200"/>
          </a:xfrm>
        </p:spPr>
        <p:txBody>
          <a:bodyPr/>
          <a:lstStyle/>
          <a:p>
            <a:pPr>
              <a:lnSpc>
                <a:spcPct val="100000"/>
              </a:lnSpc>
            </a:pPr>
            <a:r>
              <a:rPr lang="en-US" sz="2400" dirty="0" smtClean="0"/>
              <a:t>What </a:t>
            </a:r>
            <a:r>
              <a:rPr lang="en-US" sz="2400" i="1" u="sng" dirty="0" smtClean="0"/>
              <a:t>skills</a:t>
            </a:r>
            <a:r>
              <a:rPr lang="en-US" sz="2400" dirty="0" smtClean="0"/>
              <a:t> are you teaching, and how are you assessing them?</a:t>
            </a:r>
          </a:p>
          <a:p>
            <a:pPr>
              <a:lnSpc>
                <a:spcPct val="100000"/>
              </a:lnSpc>
            </a:pPr>
            <a:r>
              <a:rPr lang="en-US" sz="2400" dirty="0" smtClean="0">
                <a:solidFill>
                  <a:srgbClr val="000099"/>
                </a:solidFill>
              </a:rPr>
              <a:t>What are you doing to systematically improve instruction, and how do you know it is working?</a:t>
            </a:r>
          </a:p>
          <a:p>
            <a:pPr>
              <a:lnSpc>
                <a:spcPct val="100000"/>
              </a:lnSpc>
            </a:pPr>
            <a:r>
              <a:rPr lang="en-US" sz="2400" dirty="0" smtClean="0"/>
              <a:t>How well are your students prepared for college, careers, and citizenship, and how do you know?</a:t>
            </a:r>
          </a:p>
          <a:p>
            <a:pPr>
              <a:lnSpc>
                <a:spcPct val="100000"/>
              </a:lnSpc>
            </a:pPr>
            <a:r>
              <a:rPr lang="en-US" sz="2400" dirty="0" smtClean="0">
                <a:solidFill>
                  <a:srgbClr val="000099"/>
                </a:solidFill>
              </a:rPr>
              <a:t>Is your school “adding value?”  How do you know?</a:t>
            </a:r>
            <a:endParaRPr lang="en-US" sz="2400" dirty="0">
              <a:solidFill>
                <a:srgbClr val="000099"/>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4"/>
          <p:cNvSpPr>
            <a:spLocks noGrp="1"/>
          </p:cNvSpPr>
          <p:nvPr>
            <p:ph type="ctrTitle"/>
          </p:nvPr>
        </p:nvSpPr>
        <p:spPr>
          <a:xfrm>
            <a:off x="685800" y="2130425"/>
            <a:ext cx="7772400" cy="2635250"/>
          </a:xfrm>
        </p:spPr>
        <p:txBody>
          <a:bodyPr/>
          <a:lstStyle/>
          <a:p>
            <a:r>
              <a:rPr lang="en-US" dirty="0" smtClean="0">
                <a:solidFill>
                  <a:schemeClr val="tx1"/>
                </a:solidFill>
                <a:latin typeface="Segoe"/>
                <a:cs typeface="Arial" pitchFamily="34" charset="0"/>
              </a:rPr>
              <a:t>For more information:</a:t>
            </a:r>
            <a:br>
              <a:rPr lang="en-US" dirty="0" smtClean="0">
                <a:solidFill>
                  <a:schemeClr val="tx1"/>
                </a:solidFill>
                <a:latin typeface="Segoe"/>
                <a:cs typeface="Arial" pitchFamily="34" charset="0"/>
              </a:rPr>
            </a:br>
            <a:r>
              <a:rPr lang="en-US" dirty="0" smtClean="0">
                <a:solidFill>
                  <a:schemeClr val="tx1"/>
                </a:solidFill>
                <a:latin typeface="Segoe"/>
                <a:cs typeface="Arial" pitchFamily="34" charset="0"/>
              </a:rPr>
              <a:t/>
            </a:r>
            <a:br>
              <a:rPr lang="en-US" dirty="0" smtClean="0">
                <a:solidFill>
                  <a:schemeClr val="tx1"/>
                </a:solidFill>
                <a:latin typeface="Segoe"/>
                <a:cs typeface="Arial" pitchFamily="34" charset="0"/>
              </a:rPr>
            </a:br>
            <a:r>
              <a:rPr lang="en-US" dirty="0" smtClean="0">
                <a:solidFill>
                  <a:srgbClr val="000099"/>
                </a:solidFill>
                <a:latin typeface="Segoe"/>
                <a:cs typeface="Arial" pitchFamily="34" charset="0"/>
                <a:hlinkClick r:id="rId3"/>
              </a:rPr>
              <a:t>www.schoolchange.org</a:t>
            </a:r>
            <a:r>
              <a:rPr lang="en-US" dirty="0" smtClean="0">
                <a:solidFill>
                  <a:srgbClr val="000099"/>
                </a:solidFill>
                <a:latin typeface="Segoe"/>
                <a:cs typeface="Arial" pitchFamily="34" charset="0"/>
              </a:rPr>
              <a:t/>
            </a:r>
            <a:br>
              <a:rPr lang="en-US" dirty="0" smtClean="0">
                <a:solidFill>
                  <a:srgbClr val="000099"/>
                </a:solidFill>
                <a:latin typeface="Segoe"/>
                <a:cs typeface="Arial" pitchFamily="34" charset="0"/>
              </a:rPr>
            </a:br>
            <a:endParaRPr lang="en-US" dirty="0" smtClean="0">
              <a:solidFill>
                <a:srgbClr val="000099"/>
              </a:solidFill>
              <a:latin typeface="Segoe"/>
              <a:cs typeface="Arial" pitchFamily="34"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idx="4294967295"/>
          </p:nvPr>
        </p:nvSpPr>
        <p:spPr>
          <a:xfrm>
            <a:off x="990600" y="304800"/>
            <a:ext cx="7162800" cy="762000"/>
          </a:xfrm>
        </p:spPr>
        <p:txBody>
          <a:bodyPr/>
          <a:lstStyle/>
          <a:p>
            <a:pPr eaLnBrk="1" hangingPunct="1"/>
            <a:r>
              <a:rPr lang="en-US" smtClean="0"/>
              <a:t>Resources</a:t>
            </a:r>
          </a:p>
        </p:txBody>
      </p:sp>
      <p:sp>
        <p:nvSpPr>
          <p:cNvPr id="26627" name="Rectangle 3"/>
          <p:cNvSpPr>
            <a:spLocks noGrp="1" noChangeArrowheads="1"/>
          </p:cNvSpPr>
          <p:nvPr>
            <p:ph type="body" idx="4294967295"/>
          </p:nvPr>
        </p:nvSpPr>
        <p:spPr>
          <a:xfrm>
            <a:off x="457200" y="1676400"/>
            <a:ext cx="7848600" cy="4800600"/>
          </a:xfrm>
        </p:spPr>
        <p:txBody>
          <a:bodyPr/>
          <a:lstStyle/>
          <a:p>
            <a:pPr eaLnBrk="1" hangingPunct="1"/>
            <a:r>
              <a:rPr lang="en-US" sz="1800" dirty="0" smtClean="0"/>
              <a:t>The College and Work Readiness Assessment </a:t>
            </a:r>
            <a:r>
              <a:rPr lang="en-US" sz="1800" dirty="0" smtClean="0">
                <a:hlinkClick r:id="rId3"/>
              </a:rPr>
              <a:t>http://www.cae.org/content/pro_collegework.htm</a:t>
            </a:r>
            <a:endParaRPr lang="en-US" sz="1800" dirty="0" smtClean="0"/>
          </a:p>
          <a:p>
            <a:pPr eaLnBrk="1" hangingPunct="1"/>
            <a:r>
              <a:rPr lang="en-US" sz="1800" dirty="0" smtClean="0"/>
              <a:t>“Problem-Solving For Tomorrow’s World,” PISA 2003 </a:t>
            </a:r>
            <a:r>
              <a:rPr lang="en-US" sz="1800" dirty="0" smtClean="0">
                <a:hlinkClick r:id="rId4"/>
              </a:rPr>
              <a:t>http://www.oecd.org/dataoecd/25/12/34009000.pdf</a:t>
            </a:r>
            <a:endParaRPr lang="en-US" sz="1800" dirty="0" smtClean="0"/>
          </a:p>
          <a:p>
            <a:pPr eaLnBrk="1" hangingPunct="1"/>
            <a:r>
              <a:rPr lang="en-US" sz="1800" dirty="0" smtClean="0"/>
              <a:t>Other PISA tests: </a:t>
            </a:r>
            <a:r>
              <a:rPr lang="en-US" sz="1800" dirty="0" smtClean="0">
                <a:hlinkClick r:id="rId5"/>
              </a:rPr>
              <a:t>www.pisa.oecd.org</a:t>
            </a:r>
            <a:endParaRPr lang="en-US" sz="1800" dirty="0" smtClean="0"/>
          </a:p>
          <a:p>
            <a:pPr eaLnBrk="1" hangingPunct="1"/>
            <a:r>
              <a:rPr lang="en-US" sz="1800" dirty="0" smtClean="0"/>
              <a:t>ETS “</a:t>
            </a:r>
            <a:r>
              <a:rPr lang="en-US" sz="1800" dirty="0" err="1" smtClean="0"/>
              <a:t>ISkills</a:t>
            </a:r>
            <a:r>
              <a:rPr lang="en-US" sz="1800" dirty="0" smtClean="0"/>
              <a:t> Test” </a:t>
            </a:r>
            <a:r>
              <a:rPr lang="en-US" sz="1800" dirty="0" smtClean="0">
                <a:hlinkClick r:id="rId6"/>
              </a:rPr>
              <a:t>www.ets.org/iskills</a:t>
            </a:r>
            <a:endParaRPr lang="en-US" sz="1800" dirty="0" smtClean="0"/>
          </a:p>
          <a:p>
            <a:pPr eaLnBrk="1" hangingPunct="1"/>
            <a:r>
              <a:rPr lang="en-US" sz="1800" dirty="0" smtClean="0"/>
              <a:t>“Towards a More Comprehensive Conception of College Readiness” by David Conley  </a:t>
            </a:r>
            <a:r>
              <a:rPr lang="en-US" sz="1800" dirty="0" smtClean="0">
                <a:hlinkClick r:id="rId7"/>
              </a:rPr>
              <a:t>http://www.gatesfoundation.org/nr/downloads/ed/researchevaluation/CollegeReadinessPaper.pdf</a:t>
            </a:r>
            <a:endParaRPr lang="en-US" sz="1800" dirty="0" smtClean="0"/>
          </a:p>
          <a:p>
            <a:r>
              <a:rPr lang="en-US" sz="1800" i="1" dirty="0" smtClean="0"/>
              <a:t>Instructional Rounds in Education: A Network Approach to Improving Teaching and Learning</a:t>
            </a:r>
            <a:r>
              <a:rPr lang="en-US" sz="1800" dirty="0" smtClean="0"/>
              <a:t> (City, Elmore, Fiarman, Teitel)</a:t>
            </a:r>
          </a:p>
          <a:p>
            <a:r>
              <a:rPr lang="en-US" sz="1800" dirty="0" smtClean="0"/>
              <a:t>National Student Clearinghouse </a:t>
            </a:r>
            <a:r>
              <a:rPr lang="en-US" sz="1800" dirty="0" smtClean="0">
                <a:hlinkClick r:id="rId8"/>
              </a:rPr>
              <a:t>http://studentclearinghouse.org/highschools/default.htm</a:t>
            </a:r>
            <a:endParaRPr lang="en-US" sz="1800" dirty="0" smtClean="0"/>
          </a:p>
          <a:p>
            <a:pPr eaLnBrk="1" hangingPunct="1"/>
            <a:endParaRPr lang="en-US" sz="1800" dirty="0" smtClean="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idx="4294967295"/>
          </p:nvPr>
        </p:nvSpPr>
        <p:spPr>
          <a:xfrm>
            <a:off x="990600" y="304800"/>
            <a:ext cx="7162800" cy="838200"/>
          </a:xfrm>
        </p:spPr>
        <p:txBody>
          <a:bodyPr/>
          <a:lstStyle/>
          <a:p>
            <a:pPr eaLnBrk="1" hangingPunct="1"/>
            <a:r>
              <a:rPr lang="en-US" smtClean="0"/>
              <a:t>Resources</a:t>
            </a:r>
          </a:p>
        </p:txBody>
      </p:sp>
      <p:sp>
        <p:nvSpPr>
          <p:cNvPr id="27651" name="Rectangle 3"/>
          <p:cNvSpPr>
            <a:spLocks noGrp="1" noChangeArrowheads="1"/>
          </p:cNvSpPr>
          <p:nvPr>
            <p:ph type="body" idx="4294967295"/>
          </p:nvPr>
        </p:nvSpPr>
        <p:spPr>
          <a:xfrm>
            <a:off x="457200" y="1600200"/>
            <a:ext cx="8077200" cy="4953000"/>
          </a:xfrm>
        </p:spPr>
        <p:txBody>
          <a:bodyPr/>
          <a:lstStyle/>
          <a:p>
            <a:pPr eaLnBrk="1" hangingPunct="1">
              <a:lnSpc>
                <a:spcPct val="80000"/>
              </a:lnSpc>
            </a:pPr>
            <a:r>
              <a:rPr lang="en-US" sz="1800" dirty="0" smtClean="0"/>
              <a:t>High Tech High website (videos, curriculum, digital portfolios) </a:t>
            </a:r>
            <a:r>
              <a:rPr lang="en-US" sz="1800" dirty="0" smtClean="0">
                <a:hlinkClick r:id="rId3"/>
              </a:rPr>
              <a:t>http://www.hightechhigh.org/</a:t>
            </a:r>
            <a:endParaRPr lang="en-US" sz="1800" dirty="0" smtClean="0"/>
          </a:p>
          <a:p>
            <a:pPr eaLnBrk="1" hangingPunct="1">
              <a:lnSpc>
                <a:spcPct val="80000"/>
              </a:lnSpc>
            </a:pPr>
            <a:r>
              <a:rPr lang="en-US" sz="1800" dirty="0" smtClean="0"/>
              <a:t>Coalition of Essential Schools website (videos, workshops, other resources) </a:t>
            </a:r>
            <a:r>
              <a:rPr lang="en-US" sz="1800" dirty="0" smtClean="0">
                <a:hlinkClick r:id="rId4"/>
              </a:rPr>
              <a:t>http://www.essentialschools.org/</a:t>
            </a:r>
            <a:endParaRPr lang="en-US" sz="1800" dirty="0" smtClean="0"/>
          </a:p>
          <a:p>
            <a:pPr lvl="1" eaLnBrk="1" hangingPunct="1">
              <a:lnSpc>
                <a:spcPct val="80000"/>
              </a:lnSpc>
            </a:pPr>
            <a:r>
              <a:rPr lang="en-US" sz="1600" dirty="0" smtClean="0"/>
              <a:t>Francis Parker Essential School (7-12) </a:t>
            </a:r>
            <a:r>
              <a:rPr lang="en-US" sz="1600" dirty="0" smtClean="0">
                <a:hlinkClick r:id="rId5"/>
              </a:rPr>
              <a:t>www.parker.org</a:t>
            </a:r>
            <a:endParaRPr lang="en-US" sz="1600" dirty="0" smtClean="0"/>
          </a:p>
          <a:p>
            <a:pPr lvl="1" eaLnBrk="1" hangingPunct="1">
              <a:lnSpc>
                <a:spcPct val="80000"/>
              </a:lnSpc>
            </a:pPr>
            <a:r>
              <a:rPr lang="en-US" sz="1600" dirty="0" smtClean="0"/>
              <a:t>Mission Hill School (k-8) </a:t>
            </a:r>
            <a:r>
              <a:rPr lang="en-US" sz="1600" dirty="0" smtClean="0">
                <a:hlinkClick r:id="rId6"/>
              </a:rPr>
              <a:t>www.missionhillschool.org</a:t>
            </a:r>
            <a:r>
              <a:rPr lang="en-US" sz="1600" dirty="0" smtClean="0"/>
              <a:t> </a:t>
            </a:r>
          </a:p>
          <a:p>
            <a:pPr eaLnBrk="1" hangingPunct="1">
              <a:lnSpc>
                <a:spcPct val="80000"/>
              </a:lnSpc>
            </a:pPr>
            <a:r>
              <a:rPr lang="en-US" sz="1800" dirty="0" smtClean="0"/>
              <a:t>Catalina Foothills 21</a:t>
            </a:r>
            <a:r>
              <a:rPr lang="en-US" sz="1800" baseline="30000" dirty="0" smtClean="0"/>
              <a:t>st</a:t>
            </a:r>
            <a:r>
              <a:rPr lang="en-US" sz="1800" dirty="0" smtClean="0"/>
              <a:t> century skills overview </a:t>
            </a:r>
            <a:r>
              <a:rPr lang="en-US" sz="1800" dirty="0" smtClean="0">
                <a:hlinkClick r:id="rId7"/>
              </a:rPr>
              <a:t>http://www.cfsd16.org/public/_century/centMain.aspx</a:t>
            </a:r>
            <a:endParaRPr lang="en-US" sz="1800" dirty="0" smtClean="0"/>
          </a:p>
          <a:p>
            <a:pPr eaLnBrk="1" hangingPunct="1">
              <a:lnSpc>
                <a:spcPct val="80000"/>
              </a:lnSpc>
            </a:pPr>
            <a:r>
              <a:rPr lang="en-US" sz="1800" dirty="0" smtClean="0"/>
              <a:t>Virginia Beach Strategic Plan: </a:t>
            </a:r>
            <a:r>
              <a:rPr lang="en-US" sz="1800" dirty="0" smtClean="0">
                <a:hlinkClick r:id="rId8"/>
              </a:rPr>
              <a:t>http://www.vbschools.com/compass</a:t>
            </a:r>
            <a:endParaRPr lang="en-US" sz="1800" dirty="0" smtClean="0"/>
          </a:p>
          <a:p>
            <a:pPr eaLnBrk="1" hangingPunct="1">
              <a:lnSpc>
                <a:spcPct val="80000"/>
              </a:lnSpc>
            </a:pPr>
            <a:r>
              <a:rPr lang="en-US" sz="1800" dirty="0" smtClean="0"/>
              <a:t>“Two Million Minutes,” a documentary film comparing 6 high school students in the US, China, and India </a:t>
            </a:r>
            <a:r>
              <a:rPr lang="en-US" sz="1800" dirty="0" smtClean="0">
                <a:hlinkClick r:id="rId9"/>
              </a:rPr>
              <a:t>http://www.2mminutes.com/index.html</a:t>
            </a:r>
            <a:endParaRPr lang="en-US" sz="1800" dirty="0" smtClean="0"/>
          </a:p>
          <a:p>
            <a:pPr eaLnBrk="1" hangingPunct="1">
              <a:lnSpc>
                <a:spcPct val="80000"/>
              </a:lnSpc>
            </a:pPr>
            <a:r>
              <a:rPr lang="en-US" sz="1800" dirty="0" smtClean="0"/>
              <a:t>Partnership for 21</a:t>
            </a:r>
            <a:r>
              <a:rPr lang="en-US" sz="1800" baseline="30000" dirty="0" smtClean="0"/>
              <a:t>st</a:t>
            </a:r>
            <a:r>
              <a:rPr lang="en-US" sz="1800" dirty="0" smtClean="0"/>
              <a:t> Century Skills </a:t>
            </a:r>
            <a:r>
              <a:rPr lang="en-US" sz="1800" dirty="0" smtClean="0">
                <a:hlinkClick r:id="rId10"/>
              </a:rPr>
              <a:t>http://21stcenturyskills.org/</a:t>
            </a:r>
            <a:endParaRPr lang="en-US" sz="1800" dirty="0" smtClean="0"/>
          </a:p>
          <a:p>
            <a:pPr eaLnBrk="1" hangingPunct="1">
              <a:lnSpc>
                <a:spcPct val="80000"/>
              </a:lnSpc>
            </a:pPr>
            <a:r>
              <a:rPr lang="en-US" sz="1800" dirty="0" smtClean="0"/>
              <a:t>NY Performance Standards Consortium (28 high schools using common assessments) </a:t>
            </a:r>
            <a:r>
              <a:rPr lang="en-US" sz="1800" dirty="0" smtClean="0">
                <a:hlinkClick r:id="rId11"/>
              </a:rPr>
              <a:t>http://performanceassessment.org/index.html</a:t>
            </a:r>
            <a:endParaRPr lang="en-US" sz="1800" dirty="0" smtClean="0"/>
          </a:p>
          <a:p>
            <a:pPr eaLnBrk="1" hangingPunct="1">
              <a:lnSpc>
                <a:spcPct val="80000"/>
              </a:lnSpc>
            </a:pPr>
            <a:r>
              <a:rPr lang="en-US" sz="1800" dirty="0" smtClean="0"/>
              <a:t>Free digital portfolio software: </a:t>
            </a:r>
            <a:r>
              <a:rPr lang="en-US" sz="1800" u="sng" dirty="0" smtClean="0">
                <a:hlinkClick r:id="rId12"/>
              </a:rPr>
              <a:t>http://grover.concordia.ca/epearl/en/epearl.php</a:t>
            </a:r>
            <a:endParaRPr lang="en-US" sz="1800" dirty="0" smtClean="0"/>
          </a:p>
          <a:p>
            <a:pPr eaLnBrk="1" hangingPunct="1">
              <a:lnSpc>
                <a:spcPct val="80000"/>
              </a:lnSpc>
            </a:pPr>
            <a:endParaRPr lang="en-US" sz="1800" dirty="0" smtClean="0"/>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1906" name="Picture 2" descr="The Global Gap new cover.jpg"/>
          <p:cNvPicPr>
            <a:picLocks noChangeAspect="1"/>
          </p:cNvPicPr>
          <p:nvPr/>
        </p:nvPicPr>
        <p:blipFill>
          <a:blip r:embed="rId3" cstate="print"/>
          <a:stretch>
            <a:fillRect/>
          </a:stretch>
        </p:blipFill>
        <p:spPr bwMode="auto">
          <a:xfrm>
            <a:off x="2743201" y="1600199"/>
            <a:ext cx="3581399" cy="4770189"/>
          </a:xfrm>
          <a:prstGeom prst="roundRect">
            <a:avLst>
              <a:gd name="adj" fmla="val 0"/>
            </a:avLst>
          </a:prstGeom>
          <a:solidFill>
            <a:srgbClr val="FFFFFF">
              <a:shade val="85000"/>
            </a:srgbClr>
          </a:solidFill>
          <a:ln>
            <a:noFill/>
          </a:ln>
          <a:effectLst>
            <a:outerShdw blurRad="76200" dir="18900000" sy="23000" kx="-1200000" algn="bl" rotWithShape="0">
              <a:prstClr val="black">
                <a:alpha val="20000"/>
              </a:prstClr>
            </a:outerShdw>
          </a:effectLst>
        </p:spPr>
      </p:pic>
      <p:sp>
        <p:nvSpPr>
          <p:cNvPr id="24579" name="Title 2"/>
          <p:cNvSpPr>
            <a:spLocks noGrp="1"/>
          </p:cNvSpPr>
          <p:nvPr>
            <p:ph type="title"/>
          </p:nvPr>
        </p:nvSpPr>
        <p:spPr>
          <a:xfrm>
            <a:off x="990600" y="304800"/>
            <a:ext cx="7162800" cy="838200"/>
          </a:xfrm>
        </p:spPr>
        <p:txBody>
          <a:bodyPr/>
          <a:lstStyle/>
          <a:p>
            <a:r>
              <a:rPr lang="en-US" smtClean="0"/>
              <a:t>For Still More Information . . .</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828800"/>
            <a:ext cx="8534400" cy="3581400"/>
          </a:xfrm>
        </p:spPr>
        <p:txBody>
          <a:bodyPr/>
          <a:lstStyle/>
          <a:p>
            <a:r>
              <a:rPr lang="en-US" sz="4800" dirty="0" smtClean="0"/>
              <a:t>“</a:t>
            </a:r>
            <a:r>
              <a:rPr lang="en-US" sz="4800" dirty="0" smtClean="0">
                <a:solidFill>
                  <a:srgbClr val="000099"/>
                </a:solidFill>
              </a:rPr>
              <a:t>The formulation of the problem is often more essential than the solution.” </a:t>
            </a:r>
            <a:r>
              <a:rPr lang="en-US" sz="4400" dirty="0" smtClean="0"/>
              <a:t>Einstein</a:t>
            </a:r>
            <a:endParaRPr lang="en-US" sz="4800" dirty="0"/>
          </a:p>
        </p:txBody>
      </p:sp>
      <p:sp>
        <p:nvSpPr>
          <p:cNvPr id="3" name="Content Placeholder 2"/>
          <p:cNvSpPr>
            <a:spLocks noGrp="1"/>
          </p:cNvSpPr>
          <p:nvPr>
            <p:ph idx="1"/>
          </p:nvPr>
        </p:nvSpPr>
        <p:spPr>
          <a:xfrm>
            <a:off x="228600" y="1981200"/>
            <a:ext cx="8686800" cy="3200400"/>
          </a:xfrm>
        </p:spPr>
        <p:txBody>
          <a:bodyPr/>
          <a:lstStyle/>
          <a:p>
            <a:pPr marL="0" indent="0">
              <a:buNone/>
            </a:pPr>
            <a:r>
              <a:rPr lang="en-US" dirty="0" smtClean="0"/>
              <a:t>   </a:t>
            </a:r>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  </a:t>
            </a:r>
          </a:p>
          <a:p>
            <a:pPr marL="0" indent="0">
              <a:buNone/>
            </a:pPr>
            <a:endParaRPr lang="en-US" dirty="0"/>
          </a:p>
        </p:txBody>
      </p:sp>
    </p:spTree>
    <p:extLst>
      <p:ext uri="{BB962C8B-B14F-4D97-AF65-F5344CB8AC3E}">
        <p14:creationId xmlns:p14="http://schemas.microsoft.com/office/powerpoint/2010/main" val="35637466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990600" y="304800"/>
            <a:ext cx="7162800" cy="990600"/>
          </a:xfrm>
        </p:spPr>
        <p:txBody>
          <a:bodyPr/>
          <a:lstStyle/>
          <a:p>
            <a:r>
              <a:rPr lang="en-US" sz="2000" dirty="0" smtClean="0"/>
              <a:t>  </a:t>
            </a:r>
            <a:endParaRPr lang="en-US" sz="2000" dirty="0" smtClean="0"/>
          </a:p>
        </p:txBody>
      </p:sp>
      <p:sp>
        <p:nvSpPr>
          <p:cNvPr id="16387" name="Rectangle 3"/>
          <p:cNvSpPr>
            <a:spLocks noGrp="1" noChangeArrowheads="1"/>
          </p:cNvSpPr>
          <p:nvPr>
            <p:ph type="body" idx="1"/>
          </p:nvPr>
        </p:nvSpPr>
        <p:spPr>
          <a:xfrm>
            <a:off x="2438400" y="3124200"/>
            <a:ext cx="4343400" cy="3124200"/>
          </a:xfrm>
        </p:spPr>
        <p:txBody>
          <a:bodyPr/>
          <a:lstStyle/>
          <a:p>
            <a:pPr algn="ctr">
              <a:buFontTx/>
              <a:buNone/>
            </a:pPr>
            <a:endParaRPr lang="en-US" dirty="0" smtClean="0"/>
          </a:p>
          <a:p>
            <a:pPr>
              <a:buFontTx/>
              <a:buNone/>
            </a:pPr>
            <a:endParaRPr lang="en-US" dirty="0" smtClean="0"/>
          </a:p>
          <a:p>
            <a:pPr>
              <a:buFontTx/>
              <a:buNone/>
            </a:pPr>
            <a:endParaRPr lang="en-US" dirty="0" smtClean="0"/>
          </a:p>
          <a:p>
            <a:pPr algn="ctr">
              <a:buFontTx/>
              <a:buNone/>
            </a:pPr>
            <a:endParaRPr lang="en-US" dirty="0" smtClean="0"/>
          </a:p>
          <a:p>
            <a:pPr>
              <a:buFontTx/>
              <a:buNone/>
            </a:pPr>
            <a:endParaRPr lang="en-US" dirty="0" smtClean="0"/>
          </a:p>
          <a:p>
            <a:pPr>
              <a:buFontTx/>
              <a:buNone/>
            </a:pPr>
            <a:endParaRPr lang="en-US" dirty="0" smtClean="0"/>
          </a:p>
          <a:p>
            <a:pPr algn="ctr">
              <a:buFontTx/>
              <a:buNone/>
            </a:pPr>
            <a:endParaRPr lang="en-US" dirty="0" smtClean="0"/>
          </a:p>
          <a:p>
            <a:pPr algn="ctr">
              <a:buFontTx/>
              <a:buNone/>
            </a:pPr>
            <a:endParaRPr lang="en-US" dirty="0" smtClean="0"/>
          </a:p>
        </p:txBody>
      </p:sp>
      <p:sp>
        <p:nvSpPr>
          <p:cNvPr id="16389" name="AutoShape 5"/>
          <p:cNvSpPr>
            <a:spLocks noChangeArrowheads="1"/>
          </p:cNvSpPr>
          <p:nvPr/>
        </p:nvSpPr>
        <p:spPr bwMode="auto">
          <a:xfrm>
            <a:off x="1295400" y="4191000"/>
            <a:ext cx="2044700" cy="814388"/>
          </a:xfrm>
          <a:prstGeom prst="wedgeRoundRectCallout">
            <a:avLst>
              <a:gd name="adj1" fmla="val -39454"/>
              <a:gd name="adj2" fmla="val 66667"/>
              <a:gd name="adj3" fmla="val 16667"/>
            </a:avLst>
          </a:prstGeom>
          <a:solidFill>
            <a:schemeClr val="bg1"/>
          </a:solidFill>
          <a:ln w="12700">
            <a:solidFill>
              <a:schemeClr val="tx1"/>
            </a:solidFill>
            <a:miter lim="800000"/>
            <a:headEnd/>
            <a:tailEnd/>
          </a:ln>
        </p:spPr>
        <p:txBody>
          <a:bodyPr lIns="90488" tIns="44450" rIns="90488" bIns="44450" anchor="ctr"/>
          <a:lstStyle/>
          <a:p>
            <a:pPr algn="ctr" eaLnBrk="0" hangingPunct="0">
              <a:lnSpc>
                <a:spcPct val="90000"/>
              </a:lnSpc>
              <a:spcBef>
                <a:spcPct val="30000"/>
              </a:spcBef>
              <a:spcAft>
                <a:spcPct val="20000"/>
              </a:spcAft>
            </a:pPr>
            <a:endParaRPr lang="en-US" sz="1600" b="0"/>
          </a:p>
          <a:p>
            <a:pPr algn="ctr" eaLnBrk="0" hangingPunct="0">
              <a:lnSpc>
                <a:spcPct val="90000"/>
              </a:lnSpc>
              <a:spcBef>
                <a:spcPct val="30000"/>
              </a:spcBef>
              <a:spcAft>
                <a:spcPct val="20000"/>
              </a:spcAft>
            </a:pPr>
            <a:r>
              <a:rPr lang="en-US" sz="1600" b="0">
                <a:latin typeface="Peignot Medium"/>
              </a:rPr>
              <a:t>If it ain’t broke, don’t fix it!</a:t>
            </a:r>
          </a:p>
          <a:p>
            <a:pPr algn="ctr" eaLnBrk="0" hangingPunct="0">
              <a:lnSpc>
                <a:spcPct val="90000"/>
              </a:lnSpc>
              <a:spcBef>
                <a:spcPct val="30000"/>
              </a:spcBef>
              <a:spcAft>
                <a:spcPct val="20000"/>
              </a:spcAft>
            </a:pPr>
            <a:endParaRPr lang="en-US" sz="1600" b="0">
              <a:latin typeface="Peignot Medium"/>
            </a:endParaRPr>
          </a:p>
        </p:txBody>
      </p:sp>
      <p:sp>
        <p:nvSpPr>
          <p:cNvPr id="16390" name="AutoShape 6"/>
          <p:cNvSpPr>
            <a:spLocks noChangeArrowheads="1"/>
          </p:cNvSpPr>
          <p:nvPr/>
        </p:nvSpPr>
        <p:spPr bwMode="auto">
          <a:xfrm>
            <a:off x="2057400" y="5334000"/>
            <a:ext cx="2019300" cy="892175"/>
          </a:xfrm>
          <a:prstGeom prst="wedgeRoundRectCallout">
            <a:avLst>
              <a:gd name="adj1" fmla="val -39454"/>
              <a:gd name="adj2" fmla="val 66667"/>
              <a:gd name="adj3" fmla="val 16667"/>
            </a:avLst>
          </a:prstGeom>
          <a:solidFill>
            <a:schemeClr val="bg1"/>
          </a:solidFill>
          <a:ln w="12700">
            <a:solidFill>
              <a:schemeClr val="tx1"/>
            </a:solidFill>
            <a:miter lim="800000"/>
            <a:headEnd/>
            <a:tailEnd/>
          </a:ln>
        </p:spPr>
        <p:txBody>
          <a:bodyPr lIns="90488" tIns="44450" rIns="90488" bIns="44450" anchor="ctr">
            <a:spAutoFit/>
          </a:bodyPr>
          <a:lstStyle/>
          <a:p>
            <a:pPr algn="ctr" eaLnBrk="0" hangingPunct="0">
              <a:lnSpc>
                <a:spcPct val="90000"/>
              </a:lnSpc>
              <a:spcBef>
                <a:spcPct val="30000"/>
              </a:spcBef>
              <a:spcAft>
                <a:spcPct val="20000"/>
              </a:spcAft>
            </a:pPr>
            <a:r>
              <a:rPr lang="en-US" sz="1600" b="0" i="1" dirty="0">
                <a:latin typeface="Lucida Bright" pitchFamily="18" charset="0"/>
              </a:rPr>
              <a:t>Their </a:t>
            </a:r>
            <a:r>
              <a:rPr lang="en-US" sz="1600" b="0" dirty="0">
                <a:latin typeface="Lucida Bright" pitchFamily="18" charset="0"/>
              </a:rPr>
              <a:t>schools are the problem, not </a:t>
            </a:r>
            <a:r>
              <a:rPr lang="en-US" sz="1600" b="0" i="1" dirty="0">
                <a:latin typeface="Lucida Bright" pitchFamily="18" charset="0"/>
              </a:rPr>
              <a:t>ours!</a:t>
            </a:r>
            <a:r>
              <a:rPr lang="en-US" sz="1600" b="0" dirty="0">
                <a:latin typeface="Lucida Bright" pitchFamily="18" charset="0"/>
              </a:rPr>
              <a:t> </a:t>
            </a:r>
          </a:p>
        </p:txBody>
      </p:sp>
      <p:sp>
        <p:nvSpPr>
          <p:cNvPr id="16391" name="AutoShape 7"/>
          <p:cNvSpPr>
            <a:spLocks noChangeArrowheads="1"/>
          </p:cNvSpPr>
          <p:nvPr/>
        </p:nvSpPr>
        <p:spPr bwMode="auto">
          <a:xfrm flipH="1">
            <a:off x="4114800" y="3733800"/>
            <a:ext cx="1330325" cy="1641475"/>
          </a:xfrm>
          <a:prstGeom prst="wedgeRoundRectCallout">
            <a:avLst>
              <a:gd name="adj1" fmla="val -41676"/>
              <a:gd name="adj2" fmla="val 66667"/>
              <a:gd name="adj3" fmla="val 16667"/>
            </a:avLst>
          </a:prstGeom>
          <a:solidFill>
            <a:schemeClr val="bg1"/>
          </a:solidFill>
          <a:ln w="12700">
            <a:solidFill>
              <a:schemeClr val="tx1"/>
            </a:solidFill>
            <a:miter lim="800000"/>
            <a:headEnd/>
            <a:tailEnd/>
          </a:ln>
        </p:spPr>
        <p:txBody>
          <a:bodyPr lIns="90488" tIns="44450" rIns="90488" bIns="44450" anchor="ctr">
            <a:spAutoFit/>
          </a:bodyPr>
          <a:lstStyle/>
          <a:p>
            <a:pPr algn="ctr" eaLnBrk="0" hangingPunct="0"/>
            <a:r>
              <a:rPr lang="en-US" b="0" i="1" dirty="0"/>
              <a:t>School reform is just another fad.</a:t>
            </a:r>
          </a:p>
        </p:txBody>
      </p:sp>
      <p:sp>
        <p:nvSpPr>
          <p:cNvPr id="16392" name="AutoShape 8"/>
          <p:cNvSpPr>
            <a:spLocks noChangeArrowheads="1"/>
          </p:cNvSpPr>
          <p:nvPr/>
        </p:nvSpPr>
        <p:spPr bwMode="auto">
          <a:xfrm flipH="1">
            <a:off x="5638800" y="4724400"/>
            <a:ext cx="3271837" cy="708025"/>
          </a:xfrm>
          <a:prstGeom prst="wedgeRoundRectCallout">
            <a:avLst>
              <a:gd name="adj1" fmla="val -35056"/>
              <a:gd name="adj2" fmla="val 66667"/>
              <a:gd name="adj3" fmla="val 16667"/>
            </a:avLst>
          </a:prstGeom>
          <a:solidFill>
            <a:schemeClr val="bg1"/>
          </a:solidFill>
          <a:ln w="12700">
            <a:solidFill>
              <a:schemeClr val="tx1"/>
            </a:solidFill>
            <a:miter lim="800000"/>
            <a:headEnd/>
            <a:tailEnd/>
          </a:ln>
        </p:spPr>
        <p:txBody>
          <a:bodyPr lIns="90488" tIns="44450" rIns="90488" bIns="44450" anchor="ctr">
            <a:spAutoFit/>
          </a:bodyPr>
          <a:lstStyle/>
          <a:p>
            <a:pPr algn="ctr" eaLnBrk="0" hangingPunct="0"/>
            <a:r>
              <a:rPr lang="en-US" dirty="0">
                <a:latin typeface="Elephant" pitchFamily="18" charset="0"/>
              </a:rPr>
              <a:t>Incremental change is the only way to go</a:t>
            </a:r>
          </a:p>
        </p:txBody>
      </p:sp>
      <p:sp>
        <p:nvSpPr>
          <p:cNvPr id="16388" name="Rectangle 4"/>
          <p:cNvSpPr>
            <a:spLocks noChangeArrowheads="1"/>
          </p:cNvSpPr>
          <p:nvPr/>
        </p:nvSpPr>
        <p:spPr bwMode="auto">
          <a:xfrm>
            <a:off x="381000" y="152400"/>
            <a:ext cx="8382000" cy="3581400"/>
          </a:xfrm>
          <a:prstGeom prst="rect">
            <a:avLst/>
          </a:prstGeom>
          <a:solidFill>
            <a:schemeClr val="bg1"/>
          </a:solidFill>
          <a:ln w="12700">
            <a:solidFill>
              <a:schemeClr val="tx1"/>
            </a:solidFill>
            <a:miter lim="800000"/>
            <a:headEnd/>
            <a:tailEnd/>
          </a:ln>
        </p:spPr>
        <p:txBody>
          <a:bodyPr lIns="90488" tIns="44450" rIns="90488" bIns="44450" anchor="ctr"/>
          <a:lstStyle/>
          <a:p>
            <a:pPr algn="ctr" eaLnBrk="0" hangingPunct="0">
              <a:lnSpc>
                <a:spcPct val="110000"/>
              </a:lnSpc>
            </a:pPr>
            <a:r>
              <a:rPr lang="en-US" sz="2800" dirty="0">
                <a:solidFill>
                  <a:schemeClr val="tx2"/>
                </a:solidFill>
              </a:rPr>
              <a:t>What is the “crisis” in the American education really </a:t>
            </a:r>
            <a:r>
              <a:rPr lang="en-US" sz="2800" dirty="0" smtClean="0">
                <a:solidFill>
                  <a:schemeClr val="tx2"/>
                </a:solidFill>
              </a:rPr>
              <a:t>about?  </a:t>
            </a:r>
            <a:endParaRPr lang="en-US" sz="2800" dirty="0" smtClean="0">
              <a:solidFill>
                <a:schemeClr val="tx2"/>
              </a:solidFill>
            </a:endParaRPr>
          </a:p>
          <a:p>
            <a:pPr algn="ctr" eaLnBrk="0" hangingPunct="0">
              <a:lnSpc>
                <a:spcPct val="110000"/>
              </a:lnSpc>
            </a:pPr>
            <a:endParaRPr lang="en-US" sz="2800" dirty="0">
              <a:solidFill>
                <a:schemeClr val="tx2"/>
              </a:solidFill>
            </a:endParaRPr>
          </a:p>
          <a:p>
            <a:pPr algn="ctr" eaLnBrk="0" hangingPunct="0">
              <a:lnSpc>
                <a:spcPct val="110000"/>
              </a:lnSpc>
            </a:pPr>
            <a:r>
              <a:rPr lang="en-US" sz="2800" dirty="0" smtClean="0">
                <a:solidFill>
                  <a:srgbClr val="000099"/>
                </a:solidFill>
              </a:rPr>
              <a:t>And </a:t>
            </a:r>
            <a:r>
              <a:rPr lang="en-US" sz="2800" dirty="0" smtClean="0">
                <a:solidFill>
                  <a:srgbClr val="000099"/>
                </a:solidFill>
              </a:rPr>
              <a:t>why should independent schools be concerned? </a:t>
            </a:r>
            <a:endParaRPr lang="en-US" sz="2800" dirty="0">
              <a:solidFill>
                <a:srgbClr val="000099"/>
              </a:solidFill>
            </a:endParaRPr>
          </a:p>
        </p:txBody>
      </p:sp>
    </p:spTree>
    <p:extLst>
      <p:ext uri="{BB962C8B-B14F-4D97-AF65-F5344CB8AC3E}">
        <p14:creationId xmlns:p14="http://schemas.microsoft.com/office/powerpoint/2010/main" val="175185293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990600" y="152400"/>
            <a:ext cx="7162800" cy="762000"/>
          </a:xfrm>
        </p:spPr>
        <p:txBody>
          <a:bodyPr/>
          <a:lstStyle/>
          <a:p>
            <a:pPr>
              <a:lnSpc>
                <a:spcPct val="100000"/>
              </a:lnSpc>
            </a:pPr>
            <a:r>
              <a:rPr lang="en-US" sz="2400" smtClean="0"/>
              <a:t>The New Educational Challenges: </a:t>
            </a:r>
            <a:br>
              <a:rPr lang="en-US" sz="2400" smtClean="0"/>
            </a:br>
            <a:r>
              <a:rPr lang="en-US" sz="2400" smtClean="0"/>
              <a:t/>
            </a:r>
            <a:br>
              <a:rPr lang="en-US" sz="2400" smtClean="0"/>
            </a:br>
            <a:r>
              <a:rPr lang="en-US" sz="2400" smtClean="0"/>
              <a:t>“The Rock &amp; The Hard Place”</a:t>
            </a:r>
            <a:endParaRPr lang="en-US" sz="2400" dirty="0" smtClean="0"/>
          </a:p>
        </p:txBody>
      </p:sp>
      <p:sp>
        <p:nvSpPr>
          <p:cNvPr id="223235" name="Rectangle 3"/>
          <p:cNvSpPr>
            <a:spLocks noGrp="1" noChangeArrowheads="1"/>
          </p:cNvSpPr>
          <p:nvPr>
            <p:ph type="body" idx="1"/>
          </p:nvPr>
        </p:nvSpPr>
        <p:spPr>
          <a:xfrm>
            <a:off x="457200" y="1676400"/>
            <a:ext cx="8229600" cy="4724400"/>
          </a:xfrm>
        </p:spPr>
        <p:txBody>
          <a:bodyPr/>
          <a:lstStyle/>
          <a:p>
            <a:pPr>
              <a:lnSpc>
                <a:spcPct val="100000"/>
              </a:lnSpc>
            </a:pPr>
            <a:r>
              <a:rPr lang="en-US" dirty="0" smtClean="0">
                <a:solidFill>
                  <a:srgbClr val="000099"/>
                </a:solidFill>
              </a:rPr>
              <a:t>The Rock: NEW SKILLS for Work, Continuous Learning &amp; Citizenship in a “knowledge society” for ALL STUDENTS</a:t>
            </a:r>
          </a:p>
          <a:p>
            <a:pPr lvl="1">
              <a:lnSpc>
                <a:spcPct val="100000"/>
              </a:lnSpc>
            </a:pPr>
            <a:r>
              <a:rPr lang="en-US" dirty="0" smtClean="0"/>
              <a:t>Convergence of skills needed for careers, college, citizenship</a:t>
            </a:r>
          </a:p>
          <a:p>
            <a:pPr lvl="1">
              <a:lnSpc>
                <a:spcPct val="100000"/>
              </a:lnSpc>
            </a:pPr>
            <a:r>
              <a:rPr lang="en-US" dirty="0" smtClean="0"/>
              <a:t>Students lacking skills relegated to marginal employment &amp; citizenship</a:t>
            </a:r>
          </a:p>
          <a:p>
            <a:pPr>
              <a:lnSpc>
                <a:spcPct val="100000"/>
              </a:lnSpc>
            </a:pPr>
            <a:r>
              <a:rPr lang="en-US" dirty="0" smtClean="0">
                <a:solidFill>
                  <a:srgbClr val="000099"/>
                </a:solidFill>
              </a:rPr>
              <a:t>The Hard Place: </a:t>
            </a:r>
          </a:p>
          <a:p>
            <a:pPr marL="0" indent="0">
              <a:lnSpc>
                <a:spcPct val="100000"/>
              </a:lnSpc>
              <a:buNone/>
            </a:pPr>
            <a:r>
              <a:rPr lang="en-US" dirty="0" smtClean="0">
                <a:solidFill>
                  <a:srgbClr val="000099"/>
                </a:solidFill>
              </a:rPr>
              <a:t>       </a:t>
            </a:r>
            <a:r>
              <a:rPr lang="en-US" dirty="0" smtClean="0">
                <a:solidFill>
                  <a:srgbClr val="000099"/>
                </a:solidFill>
              </a:rPr>
              <a:t>The “Net Generation” is differently motivated to learn</a:t>
            </a:r>
          </a:p>
          <a:p>
            <a:pPr>
              <a:lnSpc>
                <a:spcPct val="100000"/>
              </a:lnSpc>
            </a:pPr>
            <a:r>
              <a:rPr lang="en-US" dirty="0" smtClean="0"/>
              <a:t>Re-Framing the Problem: Reform vs. Reinvention </a:t>
            </a:r>
          </a:p>
          <a:p>
            <a:pPr lvl="1">
              <a:lnSpc>
                <a:spcPct val="100000"/>
              </a:lnSpc>
            </a:pPr>
            <a:r>
              <a:rPr lang="en-US" dirty="0" smtClean="0">
                <a:solidFill>
                  <a:srgbClr val="000099"/>
                </a:solidFill>
              </a:rPr>
              <a:t>We do not know how to teach ALL students NEW skills and motivate the Net Generation. These are new education challenges that require development of new assessments, different ways of teaching, and new ways of working together and with our students.</a:t>
            </a:r>
            <a:endParaRPr lang="en-US" dirty="0" smtClean="0">
              <a:solidFill>
                <a:srgbClr val="000099"/>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3235">
                                            <p:txEl>
                                              <p:pRg st="0" end="0"/>
                                            </p:txEl>
                                          </p:spTgt>
                                        </p:tgtEl>
                                        <p:attrNameLst>
                                          <p:attrName>style.visibility</p:attrName>
                                        </p:attrNameLst>
                                      </p:cBhvr>
                                      <p:to>
                                        <p:strVal val="visible"/>
                                      </p:to>
                                    </p:set>
                                    <p:animEffect transition="in" filter="fade">
                                      <p:cBhvr>
                                        <p:cTn id="7" dur="2000"/>
                                        <p:tgtEl>
                                          <p:spTgt spid="22323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23235">
                                            <p:txEl>
                                              <p:pRg st="1" end="1"/>
                                            </p:txEl>
                                          </p:spTgt>
                                        </p:tgtEl>
                                        <p:attrNameLst>
                                          <p:attrName>style.visibility</p:attrName>
                                        </p:attrNameLst>
                                      </p:cBhvr>
                                      <p:to>
                                        <p:strVal val="visible"/>
                                      </p:to>
                                    </p:set>
                                    <p:animEffect transition="in" filter="fade">
                                      <p:cBhvr>
                                        <p:cTn id="10" dur="2000"/>
                                        <p:tgtEl>
                                          <p:spTgt spid="223235">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23235">
                                            <p:txEl>
                                              <p:pRg st="2" end="2"/>
                                            </p:txEl>
                                          </p:spTgt>
                                        </p:tgtEl>
                                        <p:attrNameLst>
                                          <p:attrName>style.visibility</p:attrName>
                                        </p:attrNameLst>
                                      </p:cBhvr>
                                      <p:to>
                                        <p:strVal val="visible"/>
                                      </p:to>
                                    </p:set>
                                    <p:animEffect transition="in" filter="fade">
                                      <p:cBhvr>
                                        <p:cTn id="13" dur="2000"/>
                                        <p:tgtEl>
                                          <p:spTgt spid="223235">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23235">
                                            <p:txEl>
                                              <p:pRg st="3" end="3"/>
                                            </p:txEl>
                                          </p:spTgt>
                                        </p:tgtEl>
                                        <p:attrNameLst>
                                          <p:attrName>style.visibility</p:attrName>
                                        </p:attrNameLst>
                                      </p:cBhvr>
                                      <p:to>
                                        <p:strVal val="visible"/>
                                      </p:to>
                                    </p:set>
                                    <p:animEffect transition="in" filter="fade">
                                      <p:cBhvr>
                                        <p:cTn id="18" dur="2000"/>
                                        <p:tgtEl>
                                          <p:spTgt spid="223235">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23235">
                                            <p:txEl>
                                              <p:pRg st="4" end="4"/>
                                            </p:txEl>
                                          </p:spTgt>
                                        </p:tgtEl>
                                        <p:attrNameLst>
                                          <p:attrName>style.visibility</p:attrName>
                                        </p:attrNameLst>
                                      </p:cBhvr>
                                      <p:to>
                                        <p:strVal val="visible"/>
                                      </p:to>
                                    </p:set>
                                    <p:animEffect transition="in" filter="fade">
                                      <p:cBhvr>
                                        <p:cTn id="23" dur="2000"/>
                                        <p:tgtEl>
                                          <p:spTgt spid="223235">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223235">
                                            <p:txEl>
                                              <p:pRg st="5" end="5"/>
                                            </p:txEl>
                                          </p:spTgt>
                                        </p:tgtEl>
                                        <p:attrNameLst>
                                          <p:attrName>style.visibility</p:attrName>
                                        </p:attrNameLst>
                                      </p:cBhvr>
                                      <p:to>
                                        <p:strVal val="visible"/>
                                      </p:to>
                                    </p:set>
                                    <p:animEffect transition="in" filter="fade">
                                      <p:cBhvr>
                                        <p:cTn id="28" dur="2000"/>
                                        <p:tgtEl>
                                          <p:spTgt spid="223235">
                                            <p:txEl>
                                              <p:pRg st="5" end="5"/>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23235">
                                            <p:txEl>
                                              <p:pRg st="6" end="6"/>
                                            </p:txEl>
                                          </p:spTgt>
                                        </p:tgtEl>
                                        <p:attrNameLst>
                                          <p:attrName>style.visibility</p:attrName>
                                        </p:attrNameLst>
                                      </p:cBhvr>
                                      <p:to>
                                        <p:strVal val="visible"/>
                                      </p:to>
                                    </p:set>
                                    <p:animEffect transition="in" filter="fade">
                                      <p:cBhvr>
                                        <p:cTn id="31" dur="2000"/>
                                        <p:tgtEl>
                                          <p:spTgt spid="22323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323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09600" y="228600"/>
            <a:ext cx="7848600" cy="914400"/>
          </a:xfrm>
        </p:spPr>
        <p:txBody>
          <a:bodyPr/>
          <a:lstStyle/>
          <a:p>
            <a:r>
              <a:rPr lang="en-US" smtClean="0"/>
              <a:t>The Seven Survival Skills </a:t>
            </a:r>
            <a:br>
              <a:rPr lang="en-US" smtClean="0"/>
            </a:br>
            <a:r>
              <a:rPr lang="en-US" smtClean="0"/>
              <a:t>for Careers, College, And Citizenship </a:t>
            </a:r>
          </a:p>
        </p:txBody>
      </p:sp>
      <p:sp>
        <p:nvSpPr>
          <p:cNvPr id="239619" name="Rectangle 3"/>
          <p:cNvSpPr>
            <a:spLocks noGrp="1" noChangeArrowheads="1"/>
          </p:cNvSpPr>
          <p:nvPr>
            <p:ph type="body" idx="1"/>
          </p:nvPr>
        </p:nvSpPr>
        <p:spPr>
          <a:xfrm>
            <a:off x="1066800" y="1905000"/>
            <a:ext cx="7086600" cy="4495800"/>
          </a:xfrm>
        </p:spPr>
        <p:txBody>
          <a:bodyPr/>
          <a:lstStyle/>
          <a:p>
            <a:pPr marL="381000" indent="-381000">
              <a:lnSpc>
                <a:spcPct val="100000"/>
              </a:lnSpc>
              <a:buFontTx/>
              <a:buAutoNum type="arabicPeriod"/>
            </a:pPr>
            <a:r>
              <a:rPr lang="en-US" sz="2400" dirty="0" smtClean="0"/>
              <a:t>Critical Thinking and Problem-Solving </a:t>
            </a:r>
          </a:p>
          <a:p>
            <a:pPr marL="381000" indent="-381000">
              <a:lnSpc>
                <a:spcPct val="100000"/>
              </a:lnSpc>
              <a:buFontTx/>
              <a:buAutoNum type="arabicPeriod"/>
            </a:pPr>
            <a:r>
              <a:rPr lang="en-US" sz="2400" dirty="0" smtClean="0">
                <a:solidFill>
                  <a:srgbClr val="000099"/>
                </a:solidFill>
              </a:rPr>
              <a:t>Collaboration Across Networks and Leading by Influence</a:t>
            </a:r>
          </a:p>
          <a:p>
            <a:pPr marL="381000" indent="-381000">
              <a:lnSpc>
                <a:spcPct val="100000"/>
              </a:lnSpc>
              <a:buFontTx/>
              <a:buAutoNum type="arabicPeriod"/>
            </a:pPr>
            <a:r>
              <a:rPr lang="en-US" sz="2400" dirty="0" smtClean="0"/>
              <a:t>Agility and Adaptability</a:t>
            </a:r>
          </a:p>
          <a:p>
            <a:pPr marL="381000" indent="-381000">
              <a:lnSpc>
                <a:spcPct val="100000"/>
              </a:lnSpc>
              <a:buFontTx/>
              <a:buAutoNum type="arabicPeriod"/>
            </a:pPr>
            <a:r>
              <a:rPr lang="en-US" sz="2400" dirty="0" smtClean="0">
                <a:solidFill>
                  <a:srgbClr val="000099"/>
                </a:solidFill>
              </a:rPr>
              <a:t>Initiative and Entrepreneurialism</a:t>
            </a:r>
          </a:p>
          <a:p>
            <a:pPr marL="381000" indent="-381000">
              <a:lnSpc>
                <a:spcPct val="100000"/>
              </a:lnSpc>
              <a:buFontTx/>
              <a:buAutoNum type="arabicPeriod"/>
            </a:pPr>
            <a:r>
              <a:rPr lang="en-US" sz="2400" dirty="0" smtClean="0"/>
              <a:t>Effective Oral and Written Communication</a:t>
            </a:r>
          </a:p>
          <a:p>
            <a:pPr marL="381000" indent="-381000">
              <a:lnSpc>
                <a:spcPct val="100000"/>
              </a:lnSpc>
              <a:buFontTx/>
              <a:buAutoNum type="arabicPeriod"/>
            </a:pPr>
            <a:r>
              <a:rPr lang="en-US" sz="2400" dirty="0" smtClean="0">
                <a:solidFill>
                  <a:srgbClr val="000099"/>
                </a:solidFill>
              </a:rPr>
              <a:t>Accessing and Analyzing Information</a:t>
            </a:r>
          </a:p>
          <a:p>
            <a:pPr marL="381000" indent="-381000">
              <a:lnSpc>
                <a:spcPct val="100000"/>
              </a:lnSpc>
              <a:buFontTx/>
              <a:buAutoNum type="arabicPeriod"/>
            </a:pPr>
            <a:r>
              <a:rPr lang="en-US" sz="2400" dirty="0" smtClean="0"/>
              <a:t>Curiosity and Imagination</a:t>
            </a:r>
          </a:p>
          <a:p>
            <a:pPr marL="381000" indent="-381000">
              <a:lnSpc>
                <a:spcPct val="80000"/>
              </a:lnSpc>
              <a:buFontTx/>
              <a:buNone/>
            </a:pPr>
            <a:r>
              <a:rPr lang="en-US" sz="2400" dirty="0" smtClean="0"/>
              <a:t>	</a:t>
            </a:r>
            <a:endParaRPr lang="en-US" sz="1800" dirty="0"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39619">
                                            <p:txEl>
                                              <p:pRg st="0" end="0"/>
                                            </p:txEl>
                                          </p:spTgt>
                                        </p:tgtEl>
                                        <p:attrNameLst>
                                          <p:attrName>style.visibility</p:attrName>
                                        </p:attrNameLst>
                                      </p:cBhvr>
                                      <p:to>
                                        <p:strVal val="visible"/>
                                      </p:to>
                                    </p:set>
                                    <p:anim calcmode="lin" valueType="num">
                                      <p:cBhvr additive="base">
                                        <p:cTn id="7" dur="500" fill="hold"/>
                                        <p:tgtEl>
                                          <p:spTgt spid="23961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3961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239619">
                                            <p:txEl>
                                              <p:pRg st="1" end="1"/>
                                            </p:txEl>
                                          </p:spTgt>
                                        </p:tgtEl>
                                        <p:attrNameLst>
                                          <p:attrName>style.visibility</p:attrName>
                                        </p:attrNameLst>
                                      </p:cBhvr>
                                      <p:to>
                                        <p:strVal val="visible"/>
                                      </p:to>
                                    </p:set>
                                    <p:anim calcmode="lin" valueType="num">
                                      <p:cBhvr additive="base">
                                        <p:cTn id="13" dur="500" fill="hold"/>
                                        <p:tgtEl>
                                          <p:spTgt spid="23961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3961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39619">
                                            <p:txEl>
                                              <p:pRg st="2" end="2"/>
                                            </p:txEl>
                                          </p:spTgt>
                                        </p:tgtEl>
                                        <p:attrNameLst>
                                          <p:attrName>style.visibility</p:attrName>
                                        </p:attrNameLst>
                                      </p:cBhvr>
                                      <p:to>
                                        <p:strVal val="visible"/>
                                      </p:to>
                                    </p:set>
                                    <p:anim calcmode="lin" valueType="num">
                                      <p:cBhvr additive="base">
                                        <p:cTn id="19" dur="500" fill="hold"/>
                                        <p:tgtEl>
                                          <p:spTgt spid="23961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3961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39619">
                                            <p:txEl>
                                              <p:pRg st="3" end="3"/>
                                            </p:txEl>
                                          </p:spTgt>
                                        </p:tgtEl>
                                        <p:attrNameLst>
                                          <p:attrName>style.visibility</p:attrName>
                                        </p:attrNameLst>
                                      </p:cBhvr>
                                      <p:to>
                                        <p:strVal val="visible"/>
                                      </p:to>
                                    </p:set>
                                    <p:anim calcmode="lin" valueType="num">
                                      <p:cBhvr additive="base">
                                        <p:cTn id="25" dur="500" fill="hold"/>
                                        <p:tgtEl>
                                          <p:spTgt spid="239619">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3961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39619">
                                            <p:txEl>
                                              <p:pRg st="4" end="4"/>
                                            </p:txEl>
                                          </p:spTgt>
                                        </p:tgtEl>
                                        <p:attrNameLst>
                                          <p:attrName>style.visibility</p:attrName>
                                        </p:attrNameLst>
                                      </p:cBhvr>
                                      <p:to>
                                        <p:strVal val="visible"/>
                                      </p:to>
                                    </p:set>
                                    <p:anim calcmode="lin" valueType="num">
                                      <p:cBhvr additive="base">
                                        <p:cTn id="31" dur="500" fill="hold"/>
                                        <p:tgtEl>
                                          <p:spTgt spid="239619">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3961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39619">
                                            <p:txEl>
                                              <p:pRg st="5" end="5"/>
                                            </p:txEl>
                                          </p:spTgt>
                                        </p:tgtEl>
                                        <p:attrNameLst>
                                          <p:attrName>style.visibility</p:attrName>
                                        </p:attrNameLst>
                                      </p:cBhvr>
                                      <p:to>
                                        <p:strVal val="visible"/>
                                      </p:to>
                                    </p:set>
                                    <p:anim calcmode="lin" valueType="num">
                                      <p:cBhvr additive="base">
                                        <p:cTn id="37" dur="500" fill="hold"/>
                                        <p:tgtEl>
                                          <p:spTgt spid="239619">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3961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39619">
                                            <p:txEl>
                                              <p:pRg st="6" end="6"/>
                                            </p:txEl>
                                          </p:spTgt>
                                        </p:tgtEl>
                                        <p:attrNameLst>
                                          <p:attrName>style.visibility</p:attrName>
                                        </p:attrNameLst>
                                      </p:cBhvr>
                                      <p:to>
                                        <p:strVal val="visible"/>
                                      </p:to>
                                    </p:set>
                                    <p:anim calcmode="lin" valueType="num">
                                      <p:cBhvr additive="base">
                                        <p:cTn id="43" dur="500" fill="hold"/>
                                        <p:tgtEl>
                                          <p:spTgt spid="239619">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39619">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239619">
                                            <p:txEl>
                                              <p:pRg st="7" end="7"/>
                                            </p:txEl>
                                          </p:spTgt>
                                        </p:tgtEl>
                                        <p:attrNameLst>
                                          <p:attrName>style.visibility</p:attrName>
                                        </p:attrNameLst>
                                      </p:cBhvr>
                                      <p:to>
                                        <p:strVal val="visible"/>
                                      </p:to>
                                    </p:set>
                                    <p:anim calcmode="lin" valueType="num">
                                      <p:cBhvr additive="base">
                                        <p:cTn id="49" dur="500" fill="hold"/>
                                        <p:tgtEl>
                                          <p:spTgt spid="239619">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39619">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ctrTitle"/>
          </p:nvPr>
        </p:nvSpPr>
        <p:spPr>
          <a:xfrm>
            <a:off x="381000" y="228600"/>
            <a:ext cx="8534400" cy="762000"/>
          </a:xfrm>
        </p:spPr>
        <p:txBody>
          <a:bodyPr/>
          <a:lstStyle/>
          <a:p>
            <a:pPr defTabSz="912813"/>
            <a:r>
              <a:rPr lang="en-US" sz="3600" dirty="0" smtClean="0"/>
              <a:t>What is The “Global Achievement Gap”?</a:t>
            </a:r>
          </a:p>
        </p:txBody>
      </p:sp>
      <p:sp>
        <p:nvSpPr>
          <p:cNvPr id="4" name="Rectangle 3"/>
          <p:cNvSpPr txBox="1">
            <a:spLocks noChangeArrowheads="1"/>
          </p:cNvSpPr>
          <p:nvPr/>
        </p:nvSpPr>
        <p:spPr>
          <a:xfrm>
            <a:off x="304800" y="1676400"/>
            <a:ext cx="8458199" cy="4419600"/>
          </a:xfrm>
          <a:prstGeom prst="rect">
            <a:avLst/>
          </a:prstGeom>
        </p:spPr>
        <p:txBody>
          <a:bodyPr lIns="0" tIns="0" rIns="0" bIns="0"/>
          <a:lstStyle/>
          <a:p>
            <a:pPr algn="ctr" defTabSz="914363" eaLnBrk="0" fontAlgn="auto" hangingPunct="0">
              <a:lnSpc>
                <a:spcPct val="90000"/>
              </a:lnSpc>
              <a:spcBef>
                <a:spcPts val="0"/>
              </a:spcBef>
              <a:spcAft>
                <a:spcPts val="0"/>
              </a:spcAft>
              <a:defRPr/>
            </a:pPr>
            <a:r>
              <a:rPr lang="en-US" sz="3200" dirty="0">
                <a:solidFill>
                  <a:srgbClr val="000099"/>
                </a:solidFill>
                <a:latin typeface="+mn-lt"/>
                <a:cs typeface="+mn-cs"/>
              </a:rPr>
              <a:t>The Global Achievement Gap is the gap between what even our </a:t>
            </a:r>
            <a:r>
              <a:rPr lang="en-US" sz="3200" i="1" dirty="0">
                <a:solidFill>
                  <a:srgbClr val="000099"/>
                </a:solidFill>
                <a:latin typeface="+mn-lt"/>
                <a:cs typeface="+mn-cs"/>
              </a:rPr>
              <a:t>best</a:t>
            </a:r>
            <a:r>
              <a:rPr lang="en-US" sz="3200" dirty="0">
                <a:solidFill>
                  <a:srgbClr val="000099"/>
                </a:solidFill>
                <a:latin typeface="+mn-lt"/>
                <a:cs typeface="+mn-cs"/>
              </a:rPr>
              <a:t> schools are teaching and testing </a:t>
            </a:r>
          </a:p>
          <a:p>
            <a:pPr algn="ctr" defTabSz="914363" eaLnBrk="0" fontAlgn="auto" hangingPunct="0">
              <a:lnSpc>
                <a:spcPct val="90000"/>
              </a:lnSpc>
              <a:spcBef>
                <a:spcPts val="1200"/>
              </a:spcBef>
              <a:spcAft>
                <a:spcPts val="0"/>
              </a:spcAft>
              <a:defRPr/>
            </a:pPr>
            <a:endParaRPr lang="en-US" sz="3200" dirty="0" smtClean="0">
              <a:latin typeface="+mn-lt"/>
              <a:cs typeface="+mn-cs"/>
            </a:endParaRPr>
          </a:p>
          <a:p>
            <a:pPr algn="ctr" defTabSz="914363" eaLnBrk="0" fontAlgn="auto" hangingPunct="0">
              <a:lnSpc>
                <a:spcPct val="90000"/>
              </a:lnSpc>
              <a:spcBef>
                <a:spcPts val="1200"/>
              </a:spcBef>
              <a:spcAft>
                <a:spcPts val="0"/>
              </a:spcAft>
              <a:defRPr/>
            </a:pPr>
            <a:r>
              <a:rPr lang="en-US" sz="3200" dirty="0">
                <a:latin typeface="+mn-lt"/>
                <a:cs typeface="+mn-cs"/>
              </a:rPr>
              <a:t>v</a:t>
            </a:r>
            <a:r>
              <a:rPr lang="en-US" sz="3200" dirty="0" smtClean="0">
                <a:latin typeface="+mn-lt"/>
                <a:cs typeface="+mn-cs"/>
              </a:rPr>
              <a:t>ersus</a:t>
            </a:r>
          </a:p>
          <a:p>
            <a:pPr algn="ctr" defTabSz="914363" eaLnBrk="0" fontAlgn="auto" hangingPunct="0">
              <a:lnSpc>
                <a:spcPct val="90000"/>
              </a:lnSpc>
              <a:spcBef>
                <a:spcPts val="1200"/>
              </a:spcBef>
              <a:spcAft>
                <a:spcPts val="0"/>
              </a:spcAft>
              <a:defRPr/>
            </a:pPr>
            <a:endParaRPr lang="en-US" sz="3200" dirty="0">
              <a:latin typeface="+mn-lt"/>
              <a:cs typeface="+mn-cs"/>
            </a:endParaRPr>
          </a:p>
          <a:p>
            <a:pPr algn="ctr" defTabSz="914363" eaLnBrk="0" fontAlgn="auto" hangingPunct="0">
              <a:lnSpc>
                <a:spcPct val="90000"/>
              </a:lnSpc>
              <a:spcBef>
                <a:spcPts val="1200"/>
              </a:spcBef>
              <a:spcAft>
                <a:spcPts val="0"/>
              </a:spcAft>
              <a:defRPr/>
            </a:pPr>
            <a:r>
              <a:rPr lang="en-US" sz="3200" dirty="0">
                <a:solidFill>
                  <a:srgbClr val="000099"/>
                </a:solidFill>
                <a:latin typeface="+mn-lt"/>
                <a:cs typeface="+mn-cs"/>
              </a:rPr>
              <a:t>The skills </a:t>
            </a:r>
            <a:r>
              <a:rPr lang="en-US" sz="3200" i="1" dirty="0">
                <a:solidFill>
                  <a:srgbClr val="000099"/>
                </a:solidFill>
                <a:latin typeface="+mn-lt"/>
                <a:cs typeface="+mn-cs"/>
              </a:rPr>
              <a:t>all</a:t>
            </a:r>
            <a:r>
              <a:rPr lang="en-US" sz="3200" dirty="0">
                <a:solidFill>
                  <a:srgbClr val="000099"/>
                </a:solidFill>
                <a:latin typeface="+mn-lt"/>
                <a:cs typeface="+mn-cs"/>
              </a:rPr>
              <a:t> students will need for careers, college, and citizenship in the 21</a:t>
            </a:r>
            <a:r>
              <a:rPr lang="en-US" sz="3200" baseline="30000" dirty="0">
                <a:solidFill>
                  <a:srgbClr val="000099"/>
                </a:solidFill>
                <a:latin typeface="+mn-lt"/>
                <a:cs typeface="+mn-cs"/>
              </a:rPr>
              <a:t>st</a:t>
            </a:r>
            <a:r>
              <a:rPr lang="en-US" sz="3200" dirty="0">
                <a:solidFill>
                  <a:srgbClr val="000099"/>
                </a:solidFill>
                <a:latin typeface="+mn-lt"/>
                <a:cs typeface="+mn-cs"/>
              </a:rPr>
              <a:t> century</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990600" y="152400"/>
            <a:ext cx="7162800" cy="990600"/>
          </a:xfrm>
        </p:spPr>
        <p:txBody>
          <a:bodyPr/>
          <a:lstStyle/>
          <a:p>
            <a:r>
              <a:rPr lang="en-US" smtClean="0"/>
              <a:t>What Motivates The “Net” Generation?</a:t>
            </a:r>
          </a:p>
        </p:txBody>
      </p:sp>
      <p:sp>
        <p:nvSpPr>
          <p:cNvPr id="231427" name="Rectangle 3"/>
          <p:cNvSpPr>
            <a:spLocks noGrp="1" noChangeArrowheads="1"/>
          </p:cNvSpPr>
          <p:nvPr>
            <p:ph type="body" idx="1"/>
          </p:nvPr>
        </p:nvSpPr>
        <p:spPr>
          <a:xfrm>
            <a:off x="609600" y="1600200"/>
            <a:ext cx="7772400" cy="4953000"/>
          </a:xfrm>
        </p:spPr>
        <p:txBody>
          <a:bodyPr/>
          <a:lstStyle/>
          <a:p>
            <a:pPr>
              <a:lnSpc>
                <a:spcPct val="100000"/>
              </a:lnSpc>
            </a:pPr>
            <a:r>
              <a:rPr lang="en-US" sz="2100" dirty="0" smtClean="0"/>
              <a:t>Accustomed to instant gratification and “always-on” connection</a:t>
            </a:r>
          </a:p>
          <a:p>
            <a:pPr>
              <a:lnSpc>
                <a:spcPct val="100000"/>
              </a:lnSpc>
            </a:pPr>
            <a:r>
              <a:rPr lang="en-US" sz="2100" dirty="0" smtClean="0">
                <a:solidFill>
                  <a:srgbClr val="000099"/>
                </a:solidFill>
              </a:rPr>
              <a:t>Use the web for 1) extending friendships, 2) interest-driven, self-directed learning, and 3) as a tool for self-expression</a:t>
            </a:r>
          </a:p>
          <a:p>
            <a:pPr>
              <a:lnSpc>
                <a:spcPct val="100000"/>
              </a:lnSpc>
            </a:pPr>
            <a:r>
              <a:rPr lang="en-US" sz="2100" dirty="0" smtClean="0"/>
              <a:t>Constantly connected, creating, and multitasking in a multimedia world—everywhere except in school</a:t>
            </a:r>
          </a:p>
          <a:p>
            <a:pPr>
              <a:lnSpc>
                <a:spcPct val="100000"/>
              </a:lnSpc>
            </a:pPr>
            <a:r>
              <a:rPr lang="en-US" sz="2100" dirty="0" smtClean="0">
                <a:solidFill>
                  <a:srgbClr val="000099"/>
                </a:solidFill>
              </a:rPr>
              <a:t>Less fear and respect for authority—accustomed to learning from peers; want coaching, but only from adults who don’t “talk down” to them  </a:t>
            </a:r>
          </a:p>
          <a:p>
            <a:pPr>
              <a:lnSpc>
                <a:spcPct val="100000"/>
              </a:lnSpc>
            </a:pPr>
            <a:r>
              <a:rPr lang="en-US" sz="2100" dirty="0" smtClean="0"/>
              <a:t>Want to make a difference and do interesting/worthwhile work</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31427">
                                            <p:txEl>
                                              <p:pRg st="0" end="0"/>
                                            </p:txEl>
                                          </p:spTgt>
                                        </p:tgtEl>
                                        <p:attrNameLst>
                                          <p:attrName>style.visibility</p:attrName>
                                        </p:attrNameLst>
                                      </p:cBhvr>
                                      <p:to>
                                        <p:strVal val="visible"/>
                                      </p:to>
                                    </p:set>
                                    <p:anim calcmode="lin" valueType="num">
                                      <p:cBhvr additive="base">
                                        <p:cTn id="7" dur="500" fill="hold"/>
                                        <p:tgtEl>
                                          <p:spTgt spid="23142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3142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31427">
                                            <p:txEl>
                                              <p:pRg st="1" end="1"/>
                                            </p:txEl>
                                          </p:spTgt>
                                        </p:tgtEl>
                                        <p:attrNameLst>
                                          <p:attrName>style.visibility</p:attrName>
                                        </p:attrNameLst>
                                      </p:cBhvr>
                                      <p:to>
                                        <p:strVal val="visible"/>
                                      </p:to>
                                    </p:set>
                                    <p:anim calcmode="lin" valueType="num">
                                      <p:cBhvr additive="base">
                                        <p:cTn id="13" dur="500" fill="hold"/>
                                        <p:tgtEl>
                                          <p:spTgt spid="23142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3142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31427">
                                            <p:txEl>
                                              <p:pRg st="2" end="2"/>
                                            </p:txEl>
                                          </p:spTgt>
                                        </p:tgtEl>
                                        <p:attrNameLst>
                                          <p:attrName>style.visibility</p:attrName>
                                        </p:attrNameLst>
                                      </p:cBhvr>
                                      <p:to>
                                        <p:strVal val="visible"/>
                                      </p:to>
                                    </p:set>
                                    <p:anim calcmode="lin" valueType="num">
                                      <p:cBhvr additive="base">
                                        <p:cTn id="19" dur="500" fill="hold"/>
                                        <p:tgtEl>
                                          <p:spTgt spid="23142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3142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31427">
                                            <p:txEl>
                                              <p:pRg st="3" end="3"/>
                                            </p:txEl>
                                          </p:spTgt>
                                        </p:tgtEl>
                                        <p:attrNameLst>
                                          <p:attrName>style.visibility</p:attrName>
                                        </p:attrNameLst>
                                      </p:cBhvr>
                                      <p:to>
                                        <p:strVal val="visible"/>
                                      </p:to>
                                    </p:set>
                                    <p:anim calcmode="lin" valueType="num">
                                      <p:cBhvr additive="base">
                                        <p:cTn id="25" dur="500" fill="hold"/>
                                        <p:tgtEl>
                                          <p:spTgt spid="23142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3142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31427">
                                            <p:txEl>
                                              <p:pRg st="4" end="4"/>
                                            </p:txEl>
                                          </p:spTgt>
                                        </p:tgtEl>
                                        <p:attrNameLst>
                                          <p:attrName>style.visibility</p:attrName>
                                        </p:attrNameLst>
                                      </p:cBhvr>
                                      <p:to>
                                        <p:strVal val="visible"/>
                                      </p:to>
                                    </p:set>
                                    <p:anim calcmode="lin" valueType="num">
                                      <p:cBhvr additive="base">
                                        <p:cTn id="31" dur="500" fill="hold"/>
                                        <p:tgtEl>
                                          <p:spTgt spid="23142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3142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3"/>
          <p:cNvSpPr>
            <a:spLocks noGrp="1"/>
          </p:cNvSpPr>
          <p:nvPr>
            <p:ph idx="1"/>
          </p:nvPr>
        </p:nvSpPr>
        <p:spPr>
          <a:xfrm>
            <a:off x="381000" y="1447800"/>
            <a:ext cx="8534400" cy="5029200"/>
          </a:xfrm>
        </p:spPr>
        <p:txBody>
          <a:bodyPr/>
          <a:lstStyle/>
          <a:p>
            <a:pPr>
              <a:buFontTx/>
              <a:buNone/>
            </a:pPr>
            <a:r>
              <a:rPr lang="en-US" dirty="0" smtClean="0"/>
              <a:t>	We propose that the Faculty adopt a system of general education in which students are required to take one half course in each of the following eight categories:</a:t>
            </a:r>
          </a:p>
          <a:p>
            <a:pPr>
              <a:buFontTx/>
              <a:buNone/>
            </a:pPr>
            <a:r>
              <a:rPr lang="en-US" dirty="0" smtClean="0">
                <a:solidFill>
                  <a:srgbClr val="000099"/>
                </a:solidFill>
              </a:rPr>
              <a:t>• Aesthetic and Interpretive Understanding</a:t>
            </a:r>
          </a:p>
          <a:p>
            <a:pPr>
              <a:buFontTx/>
              <a:buNone/>
            </a:pPr>
            <a:r>
              <a:rPr lang="en-US" dirty="0" smtClean="0"/>
              <a:t>• Culture and Belief</a:t>
            </a:r>
          </a:p>
          <a:p>
            <a:pPr>
              <a:buFontTx/>
              <a:buNone/>
            </a:pPr>
            <a:r>
              <a:rPr lang="en-US" dirty="0" smtClean="0"/>
              <a:t>• </a:t>
            </a:r>
            <a:r>
              <a:rPr lang="en-US" dirty="0" smtClean="0">
                <a:solidFill>
                  <a:srgbClr val="000099"/>
                </a:solidFill>
              </a:rPr>
              <a:t>Empirical Reasoning</a:t>
            </a:r>
          </a:p>
          <a:p>
            <a:pPr>
              <a:buFontTx/>
              <a:buNone/>
            </a:pPr>
            <a:r>
              <a:rPr lang="en-US" dirty="0" smtClean="0"/>
              <a:t>• Ethical Reasoning</a:t>
            </a:r>
          </a:p>
          <a:p>
            <a:pPr>
              <a:buFontTx/>
              <a:buNone/>
            </a:pPr>
            <a:r>
              <a:rPr lang="en-US" dirty="0" smtClean="0"/>
              <a:t>• </a:t>
            </a:r>
            <a:r>
              <a:rPr lang="en-US" dirty="0" smtClean="0">
                <a:solidFill>
                  <a:srgbClr val="000099"/>
                </a:solidFill>
              </a:rPr>
              <a:t>Science of Living Systems</a:t>
            </a:r>
          </a:p>
          <a:p>
            <a:pPr>
              <a:buFontTx/>
              <a:buNone/>
            </a:pPr>
            <a:r>
              <a:rPr lang="en-US" dirty="0" smtClean="0"/>
              <a:t>• Science of the Physical Universe</a:t>
            </a:r>
          </a:p>
          <a:p>
            <a:pPr>
              <a:buFontTx/>
              <a:buNone/>
            </a:pPr>
            <a:r>
              <a:rPr lang="en-US" dirty="0" smtClean="0"/>
              <a:t>• </a:t>
            </a:r>
            <a:r>
              <a:rPr lang="en-US" dirty="0" smtClean="0">
                <a:solidFill>
                  <a:srgbClr val="000099"/>
                </a:solidFill>
              </a:rPr>
              <a:t>Societies of the World</a:t>
            </a:r>
          </a:p>
          <a:p>
            <a:pPr>
              <a:buFontTx/>
              <a:buNone/>
            </a:pPr>
            <a:r>
              <a:rPr lang="en-US" dirty="0" smtClean="0"/>
              <a:t>• The United States in the World</a:t>
            </a:r>
          </a:p>
          <a:p>
            <a:pPr>
              <a:buFontTx/>
              <a:buNone/>
            </a:pPr>
            <a:r>
              <a:rPr lang="en-US" dirty="0" smtClean="0"/>
              <a:t>	</a:t>
            </a:r>
            <a:r>
              <a:rPr lang="en-US" dirty="0" smtClean="0">
                <a:solidFill>
                  <a:srgbClr val="000099"/>
                </a:solidFill>
              </a:rPr>
              <a:t>In addition, we strongly recommend that the Faculty launch an initiative in activity-based learning and increase class discussions</a:t>
            </a:r>
          </a:p>
        </p:txBody>
      </p:sp>
      <p:sp>
        <p:nvSpPr>
          <p:cNvPr id="4099" name="Title 2"/>
          <p:cNvSpPr>
            <a:spLocks noGrp="1"/>
          </p:cNvSpPr>
          <p:nvPr>
            <p:ph type="title"/>
          </p:nvPr>
        </p:nvSpPr>
        <p:spPr>
          <a:xfrm>
            <a:off x="609600" y="304800"/>
            <a:ext cx="8077200" cy="762000"/>
          </a:xfrm>
        </p:spPr>
        <p:txBody>
          <a:bodyPr/>
          <a:lstStyle/>
          <a:p>
            <a:r>
              <a:rPr lang="en-US" sz="3600" dirty="0" smtClean="0">
                <a:solidFill>
                  <a:srgbClr val="000099"/>
                </a:solidFill>
              </a:rPr>
              <a:t>Whose Radical Ideas Are These?</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098">
                                            <p:txEl>
                                              <p:pRg st="0" end="0"/>
                                            </p:txEl>
                                          </p:spTgt>
                                        </p:tgtEl>
                                        <p:attrNameLst>
                                          <p:attrName>style.visibility</p:attrName>
                                        </p:attrNameLst>
                                      </p:cBhvr>
                                      <p:to>
                                        <p:strVal val="visible"/>
                                      </p:to>
                                    </p:set>
                                    <p:anim calcmode="lin" valueType="num">
                                      <p:cBhvr additive="base">
                                        <p:cTn id="7" dur="500" fill="hold"/>
                                        <p:tgtEl>
                                          <p:spTgt spid="409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09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098">
                                            <p:txEl>
                                              <p:pRg st="1" end="1"/>
                                            </p:txEl>
                                          </p:spTgt>
                                        </p:tgtEl>
                                        <p:attrNameLst>
                                          <p:attrName>style.visibility</p:attrName>
                                        </p:attrNameLst>
                                      </p:cBhvr>
                                      <p:to>
                                        <p:strVal val="visible"/>
                                      </p:to>
                                    </p:set>
                                    <p:anim calcmode="lin" valueType="num">
                                      <p:cBhvr additive="base">
                                        <p:cTn id="13" dur="500" fill="hold"/>
                                        <p:tgtEl>
                                          <p:spTgt spid="4098">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09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098">
                                            <p:txEl>
                                              <p:pRg st="2" end="2"/>
                                            </p:txEl>
                                          </p:spTgt>
                                        </p:tgtEl>
                                        <p:attrNameLst>
                                          <p:attrName>style.visibility</p:attrName>
                                        </p:attrNameLst>
                                      </p:cBhvr>
                                      <p:to>
                                        <p:strVal val="visible"/>
                                      </p:to>
                                    </p:set>
                                    <p:anim calcmode="lin" valueType="num">
                                      <p:cBhvr additive="base">
                                        <p:cTn id="19" dur="500" fill="hold"/>
                                        <p:tgtEl>
                                          <p:spTgt spid="4098">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09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098">
                                            <p:txEl>
                                              <p:pRg st="3" end="3"/>
                                            </p:txEl>
                                          </p:spTgt>
                                        </p:tgtEl>
                                        <p:attrNameLst>
                                          <p:attrName>style.visibility</p:attrName>
                                        </p:attrNameLst>
                                      </p:cBhvr>
                                      <p:to>
                                        <p:strVal val="visible"/>
                                      </p:to>
                                    </p:set>
                                    <p:anim calcmode="lin" valueType="num">
                                      <p:cBhvr additive="base">
                                        <p:cTn id="25" dur="500" fill="hold"/>
                                        <p:tgtEl>
                                          <p:spTgt spid="4098">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098">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098">
                                            <p:txEl>
                                              <p:pRg st="4" end="4"/>
                                            </p:txEl>
                                          </p:spTgt>
                                        </p:tgtEl>
                                        <p:attrNameLst>
                                          <p:attrName>style.visibility</p:attrName>
                                        </p:attrNameLst>
                                      </p:cBhvr>
                                      <p:to>
                                        <p:strVal val="visible"/>
                                      </p:to>
                                    </p:set>
                                    <p:anim calcmode="lin" valueType="num">
                                      <p:cBhvr additive="base">
                                        <p:cTn id="31" dur="500" fill="hold"/>
                                        <p:tgtEl>
                                          <p:spTgt spid="4098">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098">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098">
                                            <p:txEl>
                                              <p:pRg st="5" end="5"/>
                                            </p:txEl>
                                          </p:spTgt>
                                        </p:tgtEl>
                                        <p:attrNameLst>
                                          <p:attrName>style.visibility</p:attrName>
                                        </p:attrNameLst>
                                      </p:cBhvr>
                                      <p:to>
                                        <p:strVal val="visible"/>
                                      </p:to>
                                    </p:set>
                                    <p:anim calcmode="lin" valueType="num">
                                      <p:cBhvr additive="base">
                                        <p:cTn id="37" dur="500" fill="hold"/>
                                        <p:tgtEl>
                                          <p:spTgt spid="4098">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098">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4098">
                                            <p:txEl>
                                              <p:pRg st="6" end="6"/>
                                            </p:txEl>
                                          </p:spTgt>
                                        </p:tgtEl>
                                        <p:attrNameLst>
                                          <p:attrName>style.visibility</p:attrName>
                                        </p:attrNameLst>
                                      </p:cBhvr>
                                      <p:to>
                                        <p:strVal val="visible"/>
                                      </p:to>
                                    </p:set>
                                    <p:anim calcmode="lin" valueType="num">
                                      <p:cBhvr additive="base">
                                        <p:cTn id="43" dur="500" fill="hold"/>
                                        <p:tgtEl>
                                          <p:spTgt spid="4098">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098">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4098">
                                            <p:txEl>
                                              <p:pRg st="7" end="7"/>
                                            </p:txEl>
                                          </p:spTgt>
                                        </p:tgtEl>
                                        <p:attrNameLst>
                                          <p:attrName>style.visibility</p:attrName>
                                        </p:attrNameLst>
                                      </p:cBhvr>
                                      <p:to>
                                        <p:strVal val="visible"/>
                                      </p:to>
                                    </p:set>
                                    <p:anim calcmode="lin" valueType="num">
                                      <p:cBhvr additive="base">
                                        <p:cTn id="49" dur="500" fill="hold"/>
                                        <p:tgtEl>
                                          <p:spTgt spid="4098">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098">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4098">
                                            <p:txEl>
                                              <p:pRg st="8" end="8"/>
                                            </p:txEl>
                                          </p:spTgt>
                                        </p:tgtEl>
                                        <p:attrNameLst>
                                          <p:attrName>style.visibility</p:attrName>
                                        </p:attrNameLst>
                                      </p:cBhvr>
                                      <p:to>
                                        <p:strVal val="visible"/>
                                      </p:to>
                                    </p:set>
                                    <p:anim calcmode="lin" valueType="num">
                                      <p:cBhvr additive="base">
                                        <p:cTn id="55" dur="500" fill="hold"/>
                                        <p:tgtEl>
                                          <p:spTgt spid="4098">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098">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4098">
                                            <p:txEl>
                                              <p:pRg st="9" end="9"/>
                                            </p:txEl>
                                          </p:spTgt>
                                        </p:tgtEl>
                                        <p:attrNameLst>
                                          <p:attrName>style.visibility</p:attrName>
                                        </p:attrNameLst>
                                      </p:cBhvr>
                                      <p:to>
                                        <p:strVal val="visible"/>
                                      </p:to>
                                    </p:set>
                                    <p:anim calcmode="lin" valueType="num">
                                      <p:cBhvr additive="base">
                                        <p:cTn id="61" dur="500" fill="hold"/>
                                        <p:tgtEl>
                                          <p:spTgt spid="4098">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4098">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162800" cy="838200"/>
          </a:xfrm>
        </p:spPr>
        <p:txBody>
          <a:bodyPr/>
          <a:lstStyle/>
          <a:p>
            <a:r>
              <a:rPr lang="en-US" sz="3600" dirty="0" smtClean="0">
                <a:solidFill>
                  <a:srgbClr val="000099"/>
                </a:solidFill>
              </a:rPr>
              <a:t>Harvard College</a:t>
            </a:r>
            <a:endParaRPr lang="en-US" sz="3600" dirty="0">
              <a:solidFill>
                <a:srgbClr val="000099"/>
              </a:solidFill>
            </a:endParaRPr>
          </a:p>
        </p:txBody>
      </p:sp>
      <p:sp>
        <p:nvSpPr>
          <p:cNvPr id="3" name="Content Placeholder 2"/>
          <p:cNvSpPr>
            <a:spLocks noGrp="1"/>
          </p:cNvSpPr>
          <p:nvPr>
            <p:ph idx="1"/>
          </p:nvPr>
        </p:nvSpPr>
        <p:spPr>
          <a:xfrm>
            <a:off x="609600" y="1524000"/>
            <a:ext cx="7772400" cy="4800600"/>
          </a:xfrm>
        </p:spPr>
        <p:txBody>
          <a:bodyPr/>
          <a:lstStyle/>
          <a:p>
            <a:pPr algn="ctr">
              <a:lnSpc>
                <a:spcPct val="150000"/>
              </a:lnSpc>
              <a:buNone/>
            </a:pPr>
            <a:r>
              <a:rPr lang="en-US" sz="2800" dirty="0" smtClean="0"/>
              <a:t>“These courses aim not to draw students into a discipline, but to bring the disciplines into students' lives . . . in ways that link the arts and sciences with the 21st century world that students will face and the lives they will lead after college.”</a:t>
            </a:r>
          </a:p>
          <a:p>
            <a:pPr algn="ctr">
              <a:buNone/>
            </a:pPr>
            <a:r>
              <a:rPr lang="en-US" smtClean="0">
                <a:hlinkClick r:id="rId3"/>
              </a:rPr>
              <a:t>http://www.generaleducation.fas.harvard.edu/icb/icb.do</a:t>
            </a:r>
            <a:endParaRPr lang="en-US" smtClean="0"/>
          </a:p>
          <a:p>
            <a:pPr algn="ctr">
              <a:buNone/>
            </a:pPr>
            <a:endParaRPr lang="en-US" dirty="0"/>
          </a:p>
        </p:txBody>
      </p:sp>
    </p:spTree>
  </p:cSld>
  <p:clrMapOvr>
    <a:masterClrMapping/>
  </p:clrMapOvr>
</p:sld>
</file>

<file path=ppt/theme/theme1.xml><?xml version="1.0" encoding="utf-8"?>
<a:theme xmlns:a="http://schemas.openxmlformats.org/drawingml/2006/main" name="Misc">
  <a:themeElements>
    <a:clrScheme name="Custom 2">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Mis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pitchFamily="34" charset="0"/>
          </a:defRPr>
        </a:defPPr>
      </a:lstStyle>
    </a:lnDef>
  </a:objectDefaults>
  <a:extraClrSchemeLst>
    <a:extraClrScheme>
      <a:clrScheme name="Misc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isc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isc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isc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isc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isc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isc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13233</TotalTime>
  <Pages>12</Pages>
  <Words>1342</Words>
  <Application>Microsoft Macintosh PowerPoint</Application>
  <PresentationFormat>Letter Paper (8.5x11 in)</PresentationFormat>
  <Paragraphs>157</Paragraphs>
  <Slides>19</Slides>
  <Notes>18</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Misc</vt:lpstr>
      <vt:lpstr>The Global Achievement Gap</vt:lpstr>
      <vt:lpstr>“The formulation of the problem is often more essential than the solution.” Einstein</vt:lpstr>
      <vt:lpstr>  </vt:lpstr>
      <vt:lpstr>The New Educational Challenges:   “The Rock &amp; The Hard Place”</vt:lpstr>
      <vt:lpstr>The Seven Survival Skills  for Careers, College, And Citizenship </vt:lpstr>
      <vt:lpstr>What is The “Global Achievement Gap”?</vt:lpstr>
      <vt:lpstr>What Motivates The “Net” Generation?</vt:lpstr>
      <vt:lpstr>Whose Radical Ideas Are These?</vt:lpstr>
      <vt:lpstr>Harvard College</vt:lpstr>
      <vt:lpstr>And they also said . . . </vt:lpstr>
      <vt:lpstr>Meeting The New Education Challenges: From Education 2.0 to Education 3.0</vt:lpstr>
      <vt:lpstr>Rigor in The Classroom: 5 “Habits of Mind”  Learning to Ask The Right Questions</vt:lpstr>
      <vt:lpstr>The Three Cornerstones of School “Re-Invention”</vt:lpstr>
      <vt:lpstr>Some Possible First Steps</vt:lpstr>
      <vt:lpstr>Questions To Consider:</vt:lpstr>
      <vt:lpstr>For more information:  www.schoolchange.org </vt:lpstr>
      <vt:lpstr>Resources</vt:lpstr>
      <vt:lpstr>Resources</vt:lpstr>
      <vt:lpstr>For Still More Information . .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MAKING THE CASE FOR CHANGE</dc:title>
  <dc:creator>Tony Wagner</dc:creator>
  <cp:lastModifiedBy>Heather O'Connor</cp:lastModifiedBy>
  <cp:revision>213</cp:revision>
  <cp:lastPrinted>1999-06-10T16:04:46Z</cp:lastPrinted>
  <dcterms:created xsi:type="dcterms:W3CDTF">1996-06-05T17:09:56Z</dcterms:created>
  <dcterms:modified xsi:type="dcterms:W3CDTF">2012-04-26T02:16:07Z</dcterms:modified>
</cp:coreProperties>
</file>